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27" r:id="rId3"/>
    <p:sldId id="328" r:id="rId4"/>
    <p:sldId id="329" r:id="rId5"/>
    <p:sldId id="340" r:id="rId6"/>
    <p:sldId id="337" r:id="rId7"/>
    <p:sldId id="331" r:id="rId8"/>
    <p:sldId id="341" r:id="rId9"/>
    <p:sldId id="332" r:id="rId10"/>
    <p:sldId id="339" r:id="rId11"/>
    <p:sldId id="338" r:id="rId12"/>
    <p:sldId id="342" r:id="rId13"/>
    <p:sldId id="34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932"/>
    <a:srgbClr val="00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84" autoAdjust="0"/>
  </p:normalViewPr>
  <p:slideViewPr>
    <p:cSldViewPr showGuides="1">
      <p:cViewPr varScale="1">
        <p:scale>
          <a:sx n="88" d="100"/>
          <a:sy n="88" d="100"/>
        </p:scale>
        <p:origin x="-111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D768B-3C3C-4988-8E1A-E9153D3047D8}" type="datetimeFigureOut">
              <a:rPr lang="en-GB" smtClean="0"/>
              <a:t>20/02/19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1D594-71DD-4FCE-9F05-3814998FE38B}" type="slidenum">
              <a:rPr lang="en-GB" smtClean="0"/>
              <a:t>‹#›</a:t>
            </a:fld>
            <a:endParaRPr lang="en-GB"/>
          </a:p>
        </p:txBody>
      </p:sp>
    </p:spTree>
    <p:extLst>
      <p:ext uri="{BB962C8B-B14F-4D97-AF65-F5344CB8AC3E}">
        <p14:creationId xmlns:p14="http://schemas.microsoft.com/office/powerpoint/2010/main" val="377384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In</a:t>
            </a:r>
            <a:r>
              <a:rPr lang="en-GB" baseline="0" dirty="0" smtClean="0"/>
              <a:t> total 560/592FNT (not including 16 control plants and 32 FNT and including 8Greta’s plants)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34932"/>
                </a:solidFill>
                <a:cs typeface="Arial" pitchFamily="34" charset="0"/>
              </a:rPr>
              <a:t>2</a:t>
            </a:r>
            <a:r>
              <a:rPr lang="en-GB" sz="1200" b="1" baseline="30000" dirty="0" smtClean="0">
                <a:solidFill>
                  <a:srgbClr val="034932"/>
                </a:solidFill>
                <a:cs typeface="Arial" pitchFamily="34" charset="0"/>
              </a:rPr>
              <a:t>nd</a:t>
            </a:r>
            <a:r>
              <a:rPr lang="en-GB" sz="1200" b="1" dirty="0" smtClean="0">
                <a:solidFill>
                  <a:srgbClr val="034932"/>
                </a:solidFill>
                <a:cs typeface="Arial" pitchFamily="34" charset="0"/>
              </a:rPr>
              <a:t> batch to be reduced (computational </a:t>
            </a:r>
            <a:r>
              <a:rPr lang="en-GB" sz="1200" b="1" dirty="0" err="1" smtClean="0">
                <a:solidFill>
                  <a:srgbClr val="034932"/>
                </a:solidFill>
                <a:cs typeface="Arial" pitchFamily="34" charset="0"/>
              </a:rPr>
              <a:t>InDel</a:t>
            </a:r>
            <a:r>
              <a:rPr lang="en-GB" sz="1200" b="1" dirty="0" smtClean="0">
                <a:solidFill>
                  <a:srgbClr val="034932"/>
                </a:solidFill>
                <a:cs typeface="Arial" pitchFamily="34" charset="0"/>
              </a:rPr>
              <a:t> &amp; structural mutation identification finished)</a:t>
            </a:r>
          </a:p>
          <a:p>
            <a:endParaRPr lang="en-GB" baseline="0" dirty="0" smtClean="0"/>
          </a:p>
          <a:p>
            <a:endParaRPr lang="en-GB" baseline="0" dirty="0" smtClean="0"/>
          </a:p>
          <a:p>
            <a:r>
              <a:rPr lang="en-GB" baseline="0" dirty="0" err="1" smtClean="0"/>
              <a:t>Sinapine</a:t>
            </a:r>
            <a:r>
              <a:rPr lang="en-GB" baseline="0" dirty="0" smtClean="0"/>
              <a:t> biosynthesis</a:t>
            </a:r>
            <a:endParaRPr lang="en-GB" dirty="0"/>
          </a:p>
        </p:txBody>
      </p:sp>
      <p:sp>
        <p:nvSpPr>
          <p:cNvPr id="4" name="Slide Number Placeholder 3"/>
          <p:cNvSpPr>
            <a:spLocks noGrp="1"/>
          </p:cNvSpPr>
          <p:nvPr>
            <p:ph type="sldNum" sz="quarter" idx="10"/>
          </p:nvPr>
        </p:nvSpPr>
        <p:spPr/>
        <p:txBody>
          <a:bodyPr/>
          <a:lstStyle/>
          <a:p>
            <a:fld id="{652DD843-5F98-444B-9B91-C3DA3FFB4EFD}" type="slidenum">
              <a:rPr lang="en-GB" smtClean="0"/>
              <a:t>13</a:t>
            </a:fld>
            <a:endParaRPr lang="en-GB"/>
          </a:p>
        </p:txBody>
      </p:sp>
    </p:spTree>
    <p:extLst>
      <p:ext uri="{BB962C8B-B14F-4D97-AF65-F5344CB8AC3E}">
        <p14:creationId xmlns:p14="http://schemas.microsoft.com/office/powerpoint/2010/main" val="336343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8786F7-DAB3-4A66-BAF0-A3F7EE19FD51}" type="datetimeFigureOut">
              <a:rPr lang="en-GB" smtClean="0"/>
              <a:t>20/02/19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131661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8786F7-DAB3-4A66-BAF0-A3F7EE19FD51}" type="datetimeFigureOut">
              <a:rPr lang="en-GB" smtClean="0"/>
              <a:t>20/02/19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384913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8786F7-DAB3-4A66-BAF0-A3F7EE19FD51}" type="datetimeFigureOut">
              <a:rPr lang="en-GB" smtClean="0"/>
              <a:t>20/02/19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205694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021142"/>
            <a:ext cx="8229600" cy="1044142"/>
          </a:xfrm>
        </p:spPr>
        <p:txBody>
          <a:bodyPr>
            <a:spAutoFit/>
          </a:bodyPr>
          <a:lstStyle>
            <a:lvl1pPr>
              <a:defRPr sz="6200" baseline="0"/>
            </a:lvl1pPr>
          </a:lstStyle>
          <a:p>
            <a:r>
              <a:rPr lang="en-GB" dirty="0" smtClean="0"/>
              <a:t>Presentation Title</a:t>
            </a:r>
            <a:endParaRPr lang="en-US" dirty="0"/>
          </a:p>
        </p:txBody>
      </p:sp>
    </p:spTree>
    <p:extLst>
      <p:ext uri="{BB962C8B-B14F-4D97-AF65-F5344CB8AC3E}">
        <p14:creationId xmlns:p14="http://schemas.microsoft.com/office/powerpoint/2010/main" val="60399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Picture Placeholder 13"/>
          <p:cNvSpPr>
            <a:spLocks noGrp="1"/>
          </p:cNvSpPr>
          <p:nvPr>
            <p:ph type="pic" sz="quarter" idx="12" hasCustomPrompt="1"/>
          </p:nvPr>
        </p:nvSpPr>
        <p:spPr>
          <a:xfrm>
            <a:off x="5675202" y="1850076"/>
            <a:ext cx="3057841" cy="4417641"/>
          </a:xfrm>
        </p:spPr>
        <p:txBody>
          <a:bodyPr anchor="ctr">
            <a:normAutofit/>
          </a:bodyPr>
          <a:lstStyle>
            <a:lvl1pPr algn="ctr">
              <a:defRPr sz="2300" baseline="0"/>
            </a:lvl1pPr>
          </a:lstStyle>
          <a:p>
            <a:r>
              <a:rPr lang="en-US" dirty="0" smtClean="0"/>
              <a:t>Drag image  to placeholder or click icon to add</a:t>
            </a:r>
            <a:endParaRPr lang="en-US" dirty="0"/>
          </a:p>
        </p:txBody>
      </p:sp>
      <p:sp>
        <p:nvSpPr>
          <p:cNvPr id="7" name="Title 1"/>
          <p:cNvSpPr>
            <a:spLocks noGrp="1"/>
          </p:cNvSpPr>
          <p:nvPr>
            <p:ph type="ctrTitle" hasCustomPrompt="1"/>
          </p:nvPr>
        </p:nvSpPr>
        <p:spPr>
          <a:xfrm>
            <a:off x="685800" y="1865331"/>
            <a:ext cx="4887260" cy="741274"/>
          </a:xfrm>
        </p:spPr>
        <p:txBody>
          <a:bodyPr>
            <a:spAutoFit/>
          </a:bodyPr>
          <a:lstStyle>
            <a:lvl1pPr>
              <a:defRPr sz="4200" baseline="0"/>
            </a:lvl1pPr>
          </a:lstStyle>
          <a:p>
            <a:r>
              <a:rPr lang="en-GB" dirty="0" smtClean="0"/>
              <a:t>Header style</a:t>
            </a:r>
            <a:endParaRPr lang="en-US" dirty="0"/>
          </a:p>
        </p:txBody>
      </p:sp>
      <p:sp>
        <p:nvSpPr>
          <p:cNvPr id="8" name="Subtitle 2"/>
          <p:cNvSpPr>
            <a:spLocks noGrp="1"/>
          </p:cNvSpPr>
          <p:nvPr>
            <p:ph type="subTitle" idx="1" hasCustomPrompt="1"/>
          </p:nvPr>
        </p:nvSpPr>
        <p:spPr>
          <a:xfrm>
            <a:off x="685800" y="2621425"/>
            <a:ext cx="4887260" cy="524939"/>
          </a:xfrm>
        </p:spPr>
        <p:txBody>
          <a:bodyPr>
            <a:spAutoFit/>
          </a:bodyPr>
          <a:lstStyle>
            <a:lvl1pPr marL="0" marR="0" indent="0" algn="l" defTabSz="457146" rtl="0" eaLnBrk="1" fontAlgn="auto" latinLnBrk="0" hangingPunct="1">
              <a:lnSpc>
                <a:spcPct val="100000"/>
              </a:lnSpc>
              <a:spcBef>
                <a:spcPct val="20000"/>
              </a:spcBef>
              <a:spcAft>
                <a:spcPts val="0"/>
              </a:spcAft>
              <a:buClrTx/>
              <a:buSzTx/>
              <a:buFont typeface="Arial"/>
              <a:buNone/>
              <a:tabLst/>
              <a:defRPr sz="2800">
                <a:solidFill>
                  <a:srgbClr val="25303B"/>
                </a:solidFill>
              </a:defRPr>
            </a:lvl1pPr>
            <a:lvl2pPr marL="457146" indent="0" algn="ctr">
              <a:buNone/>
              <a:defRPr>
                <a:solidFill>
                  <a:schemeClr val="tx1">
                    <a:tint val="75000"/>
                  </a:schemeClr>
                </a:solidFill>
              </a:defRPr>
            </a:lvl2pPr>
            <a:lvl3pPr marL="914291" indent="0" algn="ctr">
              <a:buNone/>
              <a:defRPr>
                <a:solidFill>
                  <a:schemeClr val="tx1">
                    <a:tint val="75000"/>
                  </a:schemeClr>
                </a:solidFill>
              </a:defRPr>
            </a:lvl3pPr>
            <a:lvl4pPr marL="1371438" indent="0" algn="ctr">
              <a:buNone/>
              <a:defRPr>
                <a:solidFill>
                  <a:schemeClr val="tx1">
                    <a:tint val="75000"/>
                  </a:schemeClr>
                </a:solidFill>
              </a:defRPr>
            </a:lvl4pPr>
            <a:lvl5pPr marL="1828584" indent="0" algn="ctr">
              <a:buNone/>
              <a:defRPr>
                <a:solidFill>
                  <a:schemeClr val="tx1">
                    <a:tint val="75000"/>
                  </a:schemeClr>
                </a:solidFill>
              </a:defRPr>
            </a:lvl5pPr>
            <a:lvl6pPr marL="2285729" indent="0" algn="ctr">
              <a:buNone/>
              <a:defRPr>
                <a:solidFill>
                  <a:schemeClr val="tx1">
                    <a:tint val="75000"/>
                  </a:schemeClr>
                </a:solidFill>
              </a:defRPr>
            </a:lvl6pPr>
            <a:lvl7pPr marL="2742875" indent="0" algn="ctr">
              <a:buNone/>
              <a:defRPr>
                <a:solidFill>
                  <a:schemeClr val="tx1">
                    <a:tint val="75000"/>
                  </a:schemeClr>
                </a:solidFill>
              </a:defRPr>
            </a:lvl7pPr>
            <a:lvl8pPr marL="3200021" indent="0" algn="ctr">
              <a:buNone/>
              <a:defRPr>
                <a:solidFill>
                  <a:schemeClr val="tx1">
                    <a:tint val="75000"/>
                  </a:schemeClr>
                </a:solidFill>
              </a:defRPr>
            </a:lvl8pPr>
            <a:lvl9pPr marL="3657167" indent="0" algn="ctr">
              <a:buNone/>
              <a:defRPr>
                <a:solidFill>
                  <a:schemeClr val="tx1">
                    <a:tint val="75000"/>
                  </a:schemeClr>
                </a:solidFill>
              </a:defRPr>
            </a:lvl9pPr>
          </a:lstStyle>
          <a:p>
            <a:pPr lvl="0"/>
            <a:r>
              <a:rPr lang="en-GB" dirty="0" smtClean="0"/>
              <a:t>SUB-HEADER STYLE</a:t>
            </a:r>
          </a:p>
        </p:txBody>
      </p:sp>
      <p:sp>
        <p:nvSpPr>
          <p:cNvPr id="10" name="Text Placeholder 9"/>
          <p:cNvSpPr>
            <a:spLocks noGrp="1"/>
          </p:cNvSpPr>
          <p:nvPr>
            <p:ph type="body" sz="quarter" idx="10" hasCustomPrompt="1"/>
          </p:nvPr>
        </p:nvSpPr>
        <p:spPr>
          <a:xfrm>
            <a:off x="685940" y="3179691"/>
            <a:ext cx="4887120" cy="446276"/>
          </a:xfrm>
        </p:spPr>
        <p:txBody>
          <a:bodyPr>
            <a:spAutoFit/>
          </a:bodyPr>
          <a:lstStyle>
            <a:lvl1pPr>
              <a:defRPr sz="2300" cap="none" baseline="0"/>
            </a:lvl1pPr>
            <a:lvl2pPr marL="457146" indent="0">
              <a:buNone/>
              <a:defRPr/>
            </a:lvl2pPr>
            <a:lvl3pPr>
              <a:defRPr sz="2300"/>
            </a:lvl3pPr>
            <a:lvl4pPr>
              <a:defRPr sz="2300"/>
            </a:lvl4pPr>
            <a:lvl5pPr>
              <a:defRPr sz="2300"/>
            </a:lvl5pPr>
          </a:lstStyle>
          <a:p>
            <a:pPr lvl="0"/>
            <a:r>
              <a:rPr lang="en-GB" dirty="0" smtClean="0"/>
              <a:t>Body text style</a:t>
            </a:r>
          </a:p>
        </p:txBody>
      </p:sp>
      <p:sp>
        <p:nvSpPr>
          <p:cNvPr id="13" name="Text Placeholder 11"/>
          <p:cNvSpPr>
            <a:spLocks noGrp="1"/>
          </p:cNvSpPr>
          <p:nvPr>
            <p:ph type="body" sz="quarter" idx="11" hasCustomPrompt="1"/>
          </p:nvPr>
        </p:nvSpPr>
        <p:spPr>
          <a:xfrm>
            <a:off x="685940" y="3664666"/>
            <a:ext cx="4887120" cy="1129540"/>
          </a:xfrm>
        </p:spPr>
        <p:txBody>
          <a:bodyPr>
            <a:spAutoFit/>
          </a:bodyPr>
          <a:lstStyle>
            <a:lvl1pPr marL="0" indent="-298762">
              <a:buSzPct val="80000"/>
              <a:buFont typeface="Wingdings" charset="2"/>
              <a:buChar char="§"/>
              <a:defRPr sz="2300" cap="none"/>
            </a:lvl1pPr>
            <a:lvl2pPr>
              <a:defRPr sz="2000"/>
            </a:lvl2pPr>
            <a:lvl3pPr>
              <a:defRPr sz="1700"/>
            </a:lvl3pPr>
          </a:lstStyle>
          <a:p>
            <a:pPr lvl="0"/>
            <a:r>
              <a:rPr lang="en-GB" dirty="0" smtClean="0"/>
              <a:t>Bullet text style</a:t>
            </a:r>
          </a:p>
          <a:p>
            <a:pPr lvl="1"/>
            <a:r>
              <a:rPr lang="en-US" dirty="0" smtClean="0"/>
              <a:t>S</a:t>
            </a:r>
            <a:r>
              <a:rPr lang="en-GB" dirty="0" err="1" smtClean="0"/>
              <a:t>ub</a:t>
            </a:r>
            <a:r>
              <a:rPr lang="en-GB" dirty="0" smtClean="0"/>
              <a:t> bullet style</a:t>
            </a:r>
          </a:p>
          <a:p>
            <a:pPr lvl="2"/>
            <a:r>
              <a:rPr lang="en-US" dirty="0" smtClean="0"/>
              <a:t>S</a:t>
            </a:r>
            <a:r>
              <a:rPr lang="en-GB" dirty="0" err="1" smtClean="0"/>
              <a:t>ub</a:t>
            </a:r>
            <a:r>
              <a:rPr lang="en-GB" dirty="0" smtClean="0"/>
              <a:t> sub bullet style</a:t>
            </a:r>
          </a:p>
        </p:txBody>
      </p:sp>
    </p:spTree>
    <p:extLst>
      <p:ext uri="{BB962C8B-B14F-4D97-AF65-F5344CB8AC3E}">
        <p14:creationId xmlns:p14="http://schemas.microsoft.com/office/powerpoint/2010/main" val="186097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8786F7-DAB3-4A66-BAF0-A3F7EE19FD51}" type="datetimeFigureOut">
              <a:rPr lang="en-GB" smtClean="0"/>
              <a:t>20/02/19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365134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786F7-DAB3-4A66-BAF0-A3F7EE19FD51}" type="datetimeFigureOut">
              <a:rPr lang="en-GB" smtClean="0"/>
              <a:t>20/02/19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226791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8786F7-DAB3-4A66-BAF0-A3F7EE19FD51}" type="datetimeFigureOut">
              <a:rPr lang="en-GB" smtClean="0"/>
              <a:t>20/02/19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427773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8786F7-DAB3-4A66-BAF0-A3F7EE19FD51}" type="datetimeFigureOut">
              <a:rPr lang="en-GB" smtClean="0"/>
              <a:t>20/02/19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16670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8786F7-DAB3-4A66-BAF0-A3F7EE19FD51}" type="datetimeFigureOut">
              <a:rPr lang="en-GB" smtClean="0"/>
              <a:t>20/02/19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42599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786F7-DAB3-4A66-BAF0-A3F7EE19FD51}" type="datetimeFigureOut">
              <a:rPr lang="en-GB" smtClean="0"/>
              <a:t>20/02/19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305268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786F7-DAB3-4A66-BAF0-A3F7EE19FD51}" type="datetimeFigureOut">
              <a:rPr lang="en-GB" smtClean="0"/>
              <a:t>20/02/19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209367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786F7-DAB3-4A66-BAF0-A3F7EE19FD51}" type="datetimeFigureOut">
              <a:rPr lang="en-GB" smtClean="0"/>
              <a:t>20/02/19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3891C-4AB3-427D-B176-4995228DB4C6}" type="slidenum">
              <a:rPr lang="en-GB" smtClean="0"/>
              <a:t>‹#›</a:t>
            </a:fld>
            <a:endParaRPr lang="en-GB"/>
          </a:p>
        </p:txBody>
      </p:sp>
    </p:spTree>
    <p:extLst>
      <p:ext uri="{BB962C8B-B14F-4D97-AF65-F5344CB8AC3E}">
        <p14:creationId xmlns:p14="http://schemas.microsoft.com/office/powerpoint/2010/main" val="421872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786F7-DAB3-4A66-BAF0-A3F7EE19FD51}" type="datetimeFigureOut">
              <a:rPr lang="en-GB" smtClean="0"/>
              <a:t>20/02/19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3891C-4AB3-427D-B176-4995228DB4C6}" type="slidenum">
              <a:rPr lang="en-GB" smtClean="0"/>
              <a:t>‹#›</a:t>
            </a:fld>
            <a:endParaRPr lang="en-GB"/>
          </a:p>
        </p:txBody>
      </p:sp>
    </p:spTree>
    <p:extLst>
      <p:ext uri="{BB962C8B-B14F-4D97-AF65-F5344CB8AC3E}">
        <p14:creationId xmlns:p14="http://schemas.microsoft.com/office/powerpoint/2010/main" val="367189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png"/><Relationship Id="rId14" Type="http://schemas.openxmlformats.org/officeDocument/2006/relationships/image" Target="../media/image17.jpeg"/><Relationship Id="rId15" Type="http://schemas.openxmlformats.org/officeDocument/2006/relationships/image" Target="../media/image4.tiff"/><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f"/><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322" y="1427340"/>
            <a:ext cx="8458543" cy="2308324"/>
          </a:xfrm>
          <a:prstGeom prst="rect">
            <a:avLst/>
          </a:prstGeom>
          <a:noFill/>
        </p:spPr>
        <p:txBody>
          <a:bodyPr wrap="square" rtlCol="0">
            <a:spAutoFit/>
          </a:bodyPr>
          <a:lstStyle/>
          <a:p>
            <a:r>
              <a:rPr lang="en-GB" sz="3600" b="1" dirty="0">
                <a:solidFill>
                  <a:schemeClr val="accent5">
                    <a:lumMod val="50000"/>
                  </a:schemeClr>
                </a:solidFill>
              </a:rPr>
              <a:t>Oilseed Rape Genetic Improvement Network Management Meeting</a:t>
            </a:r>
          </a:p>
          <a:p>
            <a:endParaRPr lang="en-GB" sz="3600" b="1" dirty="0" smtClean="0">
              <a:solidFill>
                <a:srgbClr val="006666"/>
              </a:solidFill>
              <a:cs typeface="Arial" pitchFamily="34" charset="0"/>
            </a:endParaRPr>
          </a:p>
          <a:p>
            <a:endParaRPr lang="en-GB" sz="3600" b="1" dirty="0">
              <a:solidFill>
                <a:srgbClr val="006666"/>
              </a:solidFill>
              <a:cs typeface="Arial" pitchFamily="34" charset="0"/>
            </a:endParaRPr>
          </a:p>
        </p:txBody>
      </p:sp>
      <p:pic>
        <p:nvPicPr>
          <p:cNvPr id="11" name="Picture 2" descr="X:\Lab album\China2014\DSC0018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83968" y="2939662"/>
            <a:ext cx="4978512" cy="3332723"/>
          </a:xfrm>
          <a:prstGeom prst="rect">
            <a:avLst/>
          </a:prstGeom>
          <a:noFill/>
          <a:effectLst>
            <a:glow rad="127000">
              <a:schemeClr val="accent1">
                <a:alpha val="0"/>
              </a:schemeClr>
            </a:glow>
            <a:reflection endPos="0" dist="50800" dir="5400000" sy="-100000" algn="bl" rotWithShape="0"/>
            <a:softEdge rad="635000"/>
          </a:effectLst>
        </p:spPr>
      </p:pic>
      <p:grpSp>
        <p:nvGrpSpPr>
          <p:cNvPr id="28" name="Group 27"/>
          <p:cNvGrpSpPr/>
          <p:nvPr/>
        </p:nvGrpSpPr>
        <p:grpSpPr>
          <a:xfrm>
            <a:off x="-13112" y="6293573"/>
            <a:ext cx="9144000" cy="548680"/>
            <a:chOff x="0" y="6309320"/>
            <a:chExt cx="9144000" cy="548680"/>
          </a:xfrm>
        </p:grpSpPr>
        <p:sp>
          <p:nvSpPr>
            <p:cNvPr id="29" name="Rectangle 28"/>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3602434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0" y="476672"/>
            <a:ext cx="9144000" cy="461665"/>
          </a:xfrm>
          <a:prstGeom prst="rect">
            <a:avLst/>
          </a:prstGeom>
          <a:noFill/>
        </p:spPr>
        <p:txBody>
          <a:bodyPr wrap="square" rtlCol="0">
            <a:spAutoFit/>
          </a:bodyPr>
          <a:lstStyle/>
          <a:p>
            <a:pPr algn="ctr"/>
            <a:r>
              <a:rPr lang="en-GB" sz="2400" b="1" dirty="0" smtClean="0">
                <a:solidFill>
                  <a:schemeClr val="accent5">
                    <a:lumMod val="50000"/>
                  </a:schemeClr>
                </a:solidFill>
                <a:latin typeface="Calibri" panose="020F0502020204030204" pitchFamily="34" charset="0"/>
                <a:cs typeface="Arial" pitchFamily="34" charset="0"/>
              </a:rPr>
              <a:t>WP3.4 Developing pre-breeding lines from alien </a:t>
            </a:r>
            <a:r>
              <a:rPr lang="en-GB" sz="2400" b="1" dirty="0" err="1" smtClean="0">
                <a:solidFill>
                  <a:schemeClr val="accent5">
                    <a:lumMod val="50000"/>
                  </a:schemeClr>
                </a:solidFill>
                <a:latin typeface="Calibri" panose="020F0502020204030204" pitchFamily="34" charset="0"/>
                <a:cs typeface="Arial" pitchFamily="34" charset="0"/>
              </a:rPr>
              <a:t>introgression</a:t>
            </a:r>
            <a:r>
              <a:rPr lang="en-GB" sz="2400" b="1" dirty="0" smtClean="0">
                <a:solidFill>
                  <a:schemeClr val="accent5">
                    <a:lumMod val="50000"/>
                  </a:schemeClr>
                </a:solidFill>
                <a:latin typeface="Calibri" panose="020F0502020204030204" pitchFamily="34" charset="0"/>
                <a:cs typeface="Arial" pitchFamily="34" charset="0"/>
              </a:rPr>
              <a:t> material</a:t>
            </a:r>
            <a:endParaRPr lang="en-GB" sz="2400" b="1" i="1" dirty="0">
              <a:solidFill>
                <a:schemeClr val="accent5">
                  <a:lumMod val="50000"/>
                </a:schemeClr>
              </a:solidFill>
              <a:latin typeface="Calibri" panose="020F0502020204030204" pitchFamily="34" charset="0"/>
              <a:cs typeface="Arial" pitchFamily="34" charset="0"/>
            </a:endParaRPr>
          </a:p>
        </p:txBody>
      </p:sp>
      <p:grpSp>
        <p:nvGrpSpPr>
          <p:cNvPr id="4" name="Group 3"/>
          <p:cNvGrpSpPr/>
          <p:nvPr/>
        </p:nvGrpSpPr>
        <p:grpSpPr>
          <a:xfrm>
            <a:off x="-2794" y="6309320"/>
            <a:ext cx="9144000" cy="548680"/>
            <a:chOff x="0" y="6309320"/>
            <a:chExt cx="9144000" cy="548680"/>
          </a:xfrm>
        </p:grpSpPr>
        <p:sp>
          <p:nvSpPr>
            <p:cNvPr id="5" name="Rectangle 4"/>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9" name="TextBox 8"/>
          <p:cNvSpPr txBox="1"/>
          <p:nvPr/>
        </p:nvSpPr>
        <p:spPr>
          <a:xfrm>
            <a:off x="285439" y="1453862"/>
            <a:ext cx="8541761"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solidFill>
                  <a:srgbClr val="04481E"/>
                </a:solidFill>
                <a:cs typeface="Arial" pitchFamily="34" charset="0"/>
              </a:rPr>
              <a:t>CMS Ogura-based </a:t>
            </a:r>
            <a:r>
              <a:rPr lang="en-GB" sz="2000" b="1" dirty="0" err="1" smtClean="0">
                <a:solidFill>
                  <a:srgbClr val="04481E"/>
                </a:solidFill>
                <a:cs typeface="Arial" pitchFamily="34" charset="0"/>
              </a:rPr>
              <a:t>introgression</a:t>
            </a:r>
            <a:r>
              <a:rPr lang="en-GB" sz="2000" b="1" dirty="0" smtClean="0">
                <a:solidFill>
                  <a:srgbClr val="04481E"/>
                </a:solidFill>
                <a:cs typeface="Arial" pitchFamily="34" charset="0"/>
              </a:rPr>
              <a:t> material (restorer lines) characterized by transcriptome re-sequencing</a:t>
            </a:r>
          </a:p>
          <a:p>
            <a:pPr marL="342900" indent="-342900">
              <a:buFont typeface="Arial" panose="020B0604020202020204" pitchFamily="34" charset="0"/>
              <a:buChar char="•"/>
            </a:pP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r>
              <a:rPr lang="en-GB" sz="2000" b="1" dirty="0" smtClean="0">
                <a:solidFill>
                  <a:srgbClr val="04481E"/>
                </a:solidFill>
                <a:cs typeface="Arial" pitchFamily="34" charset="0"/>
              </a:rPr>
              <a:t>Gamma irradiation used to disrupt the linkage drag by fragmenting the </a:t>
            </a:r>
            <a:r>
              <a:rPr lang="en-GB" sz="2000" b="1" dirty="0" err="1" smtClean="0">
                <a:solidFill>
                  <a:srgbClr val="04481E"/>
                </a:solidFill>
                <a:cs typeface="Arial" pitchFamily="34" charset="0"/>
              </a:rPr>
              <a:t>introgressed</a:t>
            </a:r>
            <a:r>
              <a:rPr lang="en-GB" sz="2000" b="1" dirty="0" smtClean="0">
                <a:solidFill>
                  <a:srgbClr val="04481E"/>
                </a:solidFill>
                <a:cs typeface="Arial" pitchFamily="34" charset="0"/>
              </a:rPr>
              <a:t> genome.  </a:t>
            </a:r>
            <a:r>
              <a:rPr lang="en-GB" sz="2000" b="1" dirty="0" smtClean="0">
                <a:solidFill>
                  <a:srgbClr val="04481E"/>
                </a:solidFill>
                <a:cs typeface="Arial" pitchFamily="34" charset="0"/>
              </a:rPr>
              <a:t>PCR</a:t>
            </a:r>
            <a:r>
              <a:rPr lang="en-GB" sz="2000" b="1" dirty="0" smtClean="0">
                <a:solidFill>
                  <a:srgbClr val="04481E"/>
                </a:solidFill>
                <a:cs typeface="Arial" pitchFamily="34" charset="0"/>
              </a:rPr>
              <a:t>-based screening for </a:t>
            </a:r>
            <a:r>
              <a:rPr lang="en-GB" sz="2000" b="1" dirty="0">
                <a:solidFill>
                  <a:srgbClr val="04481E"/>
                </a:solidFill>
                <a:cs typeface="Arial" pitchFamily="34" charset="0"/>
              </a:rPr>
              <a:t>~700 M2 Ogura restorer </a:t>
            </a:r>
            <a:r>
              <a:rPr lang="en-GB" sz="2000" b="1" dirty="0" smtClean="0">
                <a:solidFill>
                  <a:srgbClr val="04481E"/>
                </a:solidFill>
                <a:cs typeface="Arial" pitchFamily="34" charset="0"/>
              </a:rPr>
              <a:t>plants is under development</a:t>
            </a:r>
          </a:p>
          <a:p>
            <a:pPr marL="342900" indent="-342900">
              <a:buFont typeface="Arial" panose="020B0604020202020204" pitchFamily="34" charset="0"/>
              <a:buChar char="•"/>
            </a:pP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p:txBody>
      </p:sp>
      <p:sp>
        <p:nvSpPr>
          <p:cNvPr id="10" name="TextBox 9"/>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39713373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309320"/>
            <a:ext cx="9144000" cy="548680"/>
            <a:chOff x="0" y="6309320"/>
            <a:chExt cx="9144000" cy="548680"/>
          </a:xfrm>
        </p:grpSpPr>
        <p:sp>
          <p:nvSpPr>
            <p:cNvPr id="8" name="Rectangle 7"/>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pic>
        <p:nvPicPr>
          <p:cNvPr id="11" name="Picture 2" descr="S:\Lab album\group photo\Biology group d 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85" t="10515" b="5376"/>
          <a:stretch/>
        </p:blipFill>
        <p:spPr bwMode="auto">
          <a:xfrm>
            <a:off x="213613" y="388876"/>
            <a:ext cx="8700037" cy="46383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0910" y="4833648"/>
            <a:ext cx="8208912" cy="1384995"/>
          </a:xfrm>
          <a:prstGeom prst="rect">
            <a:avLst/>
          </a:prstGeom>
          <a:noFill/>
        </p:spPr>
        <p:txBody>
          <a:bodyPr wrap="square" rtlCol="0">
            <a:spAutoFit/>
          </a:bodyPr>
          <a:lstStyle/>
          <a:p>
            <a:r>
              <a:rPr lang="en-GB" sz="1600" b="1" dirty="0" smtClean="0">
                <a:solidFill>
                  <a:srgbClr val="003300"/>
                </a:solidFill>
              </a:rPr>
              <a:t>			</a:t>
            </a:r>
            <a:endParaRPr lang="en-GB" sz="800" b="1" dirty="0" smtClean="0">
              <a:solidFill>
                <a:srgbClr val="003300"/>
              </a:solidFill>
            </a:endParaRPr>
          </a:p>
          <a:p>
            <a:r>
              <a:rPr lang="en-GB" sz="1400" b="1" dirty="0" smtClean="0">
                <a:solidFill>
                  <a:srgbClr val="003300"/>
                </a:solidFill>
              </a:rPr>
              <a:t>  Helen         Aoife         </a:t>
            </a:r>
            <a:r>
              <a:rPr lang="en-GB" sz="1400" b="1" dirty="0" err="1" smtClean="0">
                <a:solidFill>
                  <a:srgbClr val="003300"/>
                </a:solidFill>
              </a:rPr>
              <a:t>Dorota</a:t>
            </a:r>
            <a:r>
              <a:rPr lang="en-GB" sz="1400" b="1" dirty="0" smtClean="0">
                <a:solidFill>
                  <a:srgbClr val="003300"/>
                </a:solidFill>
              </a:rPr>
              <a:t>              Julia           Lenka               Ian               Natalia            Jamie</a:t>
            </a:r>
          </a:p>
          <a:p>
            <a:r>
              <a:rPr lang="en-GB" sz="1400" b="1" dirty="0" smtClean="0">
                <a:solidFill>
                  <a:srgbClr val="003300"/>
                </a:solidFill>
              </a:rPr>
              <a:t>Riordan    Sweeney   </a:t>
            </a:r>
            <a:r>
              <a:rPr lang="en-GB" sz="1400" b="1" dirty="0" err="1" smtClean="0">
                <a:solidFill>
                  <a:srgbClr val="003300"/>
                </a:solidFill>
              </a:rPr>
              <a:t>Radkiewicz</a:t>
            </a:r>
            <a:r>
              <a:rPr lang="en-GB" sz="1400" b="1" dirty="0" smtClean="0">
                <a:solidFill>
                  <a:srgbClr val="003300"/>
                </a:solidFill>
              </a:rPr>
              <a:t>     Crawford   Havlickova     Bancroft       </a:t>
            </a:r>
            <a:r>
              <a:rPr lang="en-GB" sz="1400" b="1" dirty="0" err="1" smtClean="0">
                <a:solidFill>
                  <a:srgbClr val="003300"/>
                </a:solidFill>
              </a:rPr>
              <a:t>Stawniak</a:t>
            </a:r>
            <a:r>
              <a:rPr lang="en-GB" sz="1400" b="1" dirty="0" smtClean="0">
                <a:solidFill>
                  <a:srgbClr val="003300"/>
                </a:solidFill>
              </a:rPr>
              <a:t>       </a:t>
            </a:r>
            <a:r>
              <a:rPr lang="en-GB" sz="1400" b="1" dirty="0" err="1" smtClean="0">
                <a:solidFill>
                  <a:srgbClr val="003300"/>
                </a:solidFill>
              </a:rPr>
              <a:t>Huckstep</a:t>
            </a:r>
            <a:endParaRPr lang="en-GB" sz="1400" b="1" dirty="0" smtClean="0">
              <a:solidFill>
                <a:srgbClr val="003300"/>
              </a:solidFill>
            </a:endParaRPr>
          </a:p>
          <a:p>
            <a:endParaRPr lang="en-GB" sz="1000" b="1" dirty="0" smtClean="0">
              <a:solidFill>
                <a:srgbClr val="003300"/>
              </a:solidFill>
            </a:endParaRPr>
          </a:p>
          <a:p>
            <a:r>
              <a:rPr lang="en-GB" sz="1600" b="1" dirty="0" smtClean="0">
                <a:solidFill>
                  <a:srgbClr val="003300"/>
                </a:solidFill>
              </a:rPr>
              <a:t>                      </a:t>
            </a:r>
            <a:r>
              <a:rPr lang="en-GB" sz="1400" b="1" dirty="0" smtClean="0">
                <a:solidFill>
                  <a:srgbClr val="003300"/>
                </a:solidFill>
              </a:rPr>
              <a:t>Alison      </a:t>
            </a:r>
            <a:r>
              <a:rPr lang="en-GB" sz="1400" b="1" dirty="0" err="1" smtClean="0">
                <a:solidFill>
                  <a:srgbClr val="003300"/>
                </a:solidFill>
              </a:rPr>
              <a:t>Harjeevan</a:t>
            </a:r>
            <a:r>
              <a:rPr lang="en-GB" sz="1400" b="1" dirty="0" smtClean="0">
                <a:solidFill>
                  <a:srgbClr val="003300"/>
                </a:solidFill>
              </a:rPr>
              <a:t>      </a:t>
            </a:r>
            <a:r>
              <a:rPr lang="en-GB" sz="1400" b="1" dirty="0" err="1" smtClean="0">
                <a:solidFill>
                  <a:srgbClr val="003300"/>
                </a:solidFill>
              </a:rPr>
              <a:t>Lihong</a:t>
            </a:r>
            <a:r>
              <a:rPr lang="en-GB" sz="1400" b="1" dirty="0" smtClean="0">
                <a:solidFill>
                  <a:srgbClr val="003300"/>
                </a:solidFill>
              </a:rPr>
              <a:t>          </a:t>
            </a:r>
            <a:r>
              <a:rPr lang="en-GB" sz="1400" b="1" dirty="0" err="1" smtClean="0">
                <a:solidFill>
                  <a:srgbClr val="003300"/>
                </a:solidFill>
              </a:rPr>
              <a:t>Varanya</a:t>
            </a:r>
            <a:r>
              <a:rPr lang="en-GB" sz="1400" b="1" dirty="0" smtClean="0">
                <a:solidFill>
                  <a:srgbClr val="003300"/>
                </a:solidFill>
              </a:rPr>
              <a:t>          Roxana            </a:t>
            </a:r>
            <a:r>
              <a:rPr lang="en-GB" sz="1400" b="1" dirty="0" err="1" smtClean="0">
                <a:solidFill>
                  <a:srgbClr val="003300"/>
                </a:solidFill>
              </a:rPr>
              <a:t>Zhesi</a:t>
            </a:r>
            <a:r>
              <a:rPr lang="en-GB" sz="1400" b="1" dirty="0" smtClean="0">
                <a:solidFill>
                  <a:srgbClr val="003300"/>
                </a:solidFill>
              </a:rPr>
              <a:t>                           Veronika</a:t>
            </a:r>
          </a:p>
          <a:p>
            <a:r>
              <a:rPr lang="en-GB" sz="1400" b="1" dirty="0">
                <a:solidFill>
                  <a:srgbClr val="003300"/>
                </a:solidFill>
              </a:rPr>
              <a:t>	 </a:t>
            </a:r>
            <a:r>
              <a:rPr lang="en-GB" sz="1400" b="1" dirty="0" err="1" smtClean="0">
                <a:solidFill>
                  <a:srgbClr val="003300"/>
                </a:solidFill>
              </a:rPr>
              <a:t>Fellgett</a:t>
            </a:r>
            <a:r>
              <a:rPr lang="en-GB" sz="1400" b="1" dirty="0" smtClean="0">
                <a:solidFill>
                  <a:srgbClr val="003300"/>
                </a:solidFill>
              </a:rPr>
              <a:t>          Kaur            Cheng           </a:t>
            </a:r>
            <a:r>
              <a:rPr lang="en-GB" sz="1400" b="1" dirty="0" err="1" smtClean="0">
                <a:solidFill>
                  <a:srgbClr val="003300"/>
                </a:solidFill>
              </a:rPr>
              <a:t>Kittipol</a:t>
            </a:r>
            <a:r>
              <a:rPr lang="en-GB" sz="1400" b="1" dirty="0" smtClean="0">
                <a:solidFill>
                  <a:srgbClr val="003300"/>
                </a:solidFill>
              </a:rPr>
              <a:t>           </a:t>
            </a:r>
            <a:r>
              <a:rPr lang="en-GB" sz="1400" b="1" dirty="0" err="1" smtClean="0">
                <a:solidFill>
                  <a:srgbClr val="003300"/>
                </a:solidFill>
              </a:rPr>
              <a:t>Teodor</a:t>
            </a:r>
            <a:r>
              <a:rPr lang="en-GB" sz="1400" b="1" dirty="0" smtClean="0">
                <a:solidFill>
                  <a:srgbClr val="003300"/>
                </a:solidFill>
              </a:rPr>
              <a:t>               He                             </a:t>
            </a:r>
            <a:r>
              <a:rPr lang="en-GB" sz="1400" b="1" dirty="0" err="1" smtClean="0">
                <a:solidFill>
                  <a:srgbClr val="003300"/>
                </a:solidFill>
              </a:rPr>
              <a:t>Yankova</a:t>
            </a:r>
            <a:endParaRPr lang="en-GB" sz="1600" b="1" dirty="0">
              <a:solidFill>
                <a:srgbClr val="003300"/>
              </a:solidFill>
            </a:endParaRPr>
          </a:p>
        </p:txBody>
      </p:sp>
      <p:sp>
        <p:nvSpPr>
          <p:cNvPr id="15" name="Rectangle 14"/>
          <p:cNvSpPr/>
          <p:nvPr/>
        </p:nvSpPr>
        <p:spPr>
          <a:xfrm>
            <a:off x="3004078" y="-17592"/>
            <a:ext cx="3130281" cy="523220"/>
          </a:xfrm>
          <a:prstGeom prst="rect">
            <a:avLst/>
          </a:prstGeom>
        </p:spPr>
        <p:txBody>
          <a:bodyPr wrap="none">
            <a:spAutoFit/>
          </a:bodyPr>
          <a:lstStyle/>
          <a:p>
            <a:r>
              <a:rPr lang="en-GB" sz="2800" b="1" dirty="0" smtClean="0">
                <a:solidFill>
                  <a:srgbClr val="044C31"/>
                </a:solidFill>
              </a:rPr>
              <a:t>The Bancroft group </a:t>
            </a:r>
            <a:endParaRPr lang="en-GB" sz="2800" b="1" dirty="0"/>
          </a:p>
        </p:txBody>
      </p:sp>
      <p:sp>
        <p:nvSpPr>
          <p:cNvPr id="13" name="TextBox 12"/>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10612988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188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8058" y="1437583"/>
            <a:ext cx="8640961" cy="646331"/>
          </a:xfrm>
          <a:prstGeom prst="rect">
            <a:avLst/>
          </a:prstGeom>
        </p:spPr>
        <p:txBody>
          <a:bodyPr wrap="square">
            <a:spAutoFit/>
          </a:bodyPr>
          <a:lstStyle/>
          <a:p>
            <a:r>
              <a:rPr lang="en-GB" dirty="0"/>
              <a:t>	</a:t>
            </a:r>
            <a:endParaRPr lang="en-GB" dirty="0" smtClean="0"/>
          </a:p>
          <a:p>
            <a:pPr marL="285750" indent="-285750">
              <a:buFont typeface="Arial" panose="020B0604020202020204" pitchFamily="34" charset="0"/>
              <a:buChar char="•"/>
            </a:pPr>
            <a:r>
              <a:rPr lang="en-GB" b="1" dirty="0" smtClean="0"/>
              <a:t>Target genes for testing in the </a:t>
            </a:r>
            <a:r>
              <a:rPr lang="en-GB" b="1" dirty="0" err="1" smtClean="0"/>
              <a:t>Maplus</a:t>
            </a:r>
            <a:r>
              <a:rPr lang="en-GB" b="1" dirty="0" smtClean="0"/>
              <a:t> gamma radiation mutagenized population </a:t>
            </a:r>
          </a:p>
        </p:txBody>
      </p:sp>
      <p:grpSp>
        <p:nvGrpSpPr>
          <p:cNvPr id="9" name="Group 8"/>
          <p:cNvGrpSpPr/>
          <p:nvPr/>
        </p:nvGrpSpPr>
        <p:grpSpPr>
          <a:xfrm>
            <a:off x="0" y="6317946"/>
            <a:ext cx="9144000" cy="548680"/>
            <a:chOff x="0" y="6309320"/>
            <a:chExt cx="9144000" cy="548680"/>
          </a:xfrm>
        </p:grpSpPr>
        <p:sp>
          <p:nvSpPr>
            <p:cNvPr id="10" name="Rectangle 9"/>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14" name="Rectangle 13"/>
          <p:cNvSpPr/>
          <p:nvPr/>
        </p:nvSpPr>
        <p:spPr>
          <a:xfrm>
            <a:off x="251520" y="274182"/>
            <a:ext cx="8640960" cy="461665"/>
          </a:xfrm>
          <a:prstGeom prst="rect">
            <a:avLst/>
          </a:prstGeom>
        </p:spPr>
        <p:txBody>
          <a:bodyPr wrap="square">
            <a:spAutoFit/>
          </a:bodyPr>
          <a:lstStyle/>
          <a:p>
            <a:r>
              <a:rPr lang="en-GB" sz="2400" dirty="0" smtClean="0">
                <a:solidFill>
                  <a:srgbClr val="00B050"/>
                </a:solidFill>
                <a:cs typeface="Arial" pitchFamily="34" charset="0"/>
              </a:rPr>
              <a:t>Wp3b	 	           </a:t>
            </a:r>
            <a:r>
              <a:rPr lang="en-GB" sz="2400" b="1" dirty="0" smtClean="0">
                <a:solidFill>
                  <a:srgbClr val="00B050"/>
                </a:solidFill>
                <a:cs typeface="Arial" pitchFamily="34" charset="0"/>
              </a:rPr>
              <a:t>Rapeseed genomic platform</a:t>
            </a:r>
          </a:p>
        </p:txBody>
      </p:sp>
      <p:graphicFrame>
        <p:nvGraphicFramePr>
          <p:cNvPr id="15" name="Table 14"/>
          <p:cNvGraphicFramePr>
            <a:graphicFrameLocks noGrp="1"/>
          </p:cNvGraphicFramePr>
          <p:nvPr>
            <p:extLst>
              <p:ext uri="{D42A27DB-BD31-4B8C-83A1-F6EECF244321}">
                <p14:modId xmlns:p14="http://schemas.microsoft.com/office/powerpoint/2010/main" val="1731234596"/>
              </p:ext>
            </p:extLst>
          </p:nvPr>
        </p:nvGraphicFramePr>
        <p:xfrm>
          <a:off x="28888" y="2371549"/>
          <a:ext cx="3953863" cy="2748280"/>
        </p:xfrm>
        <a:graphic>
          <a:graphicData uri="http://schemas.openxmlformats.org/drawingml/2006/table">
            <a:tbl>
              <a:tblPr firstRow="1" bandRow="1">
                <a:tableStyleId>{69C7853C-536D-4A76-A0AE-DD22124D55A5}</a:tableStyleId>
              </a:tblPr>
              <a:tblGrid>
                <a:gridCol w="1032178">
                  <a:extLst>
                    <a:ext uri="{9D8B030D-6E8A-4147-A177-3AD203B41FA5}">
                      <a16:colId xmlns:a16="http://schemas.microsoft.com/office/drawing/2014/main" xmlns="" val="20000"/>
                    </a:ext>
                  </a:extLst>
                </a:gridCol>
                <a:gridCol w="2921685">
                  <a:extLst>
                    <a:ext uri="{9D8B030D-6E8A-4147-A177-3AD203B41FA5}">
                      <a16:colId xmlns:a16="http://schemas.microsoft.com/office/drawing/2014/main" xmlns="" val="20002"/>
                    </a:ext>
                  </a:extLst>
                </a:gridCol>
              </a:tblGrid>
              <a:tr h="370840">
                <a:tc>
                  <a:txBody>
                    <a:bodyPr/>
                    <a:lstStyle/>
                    <a:p>
                      <a:r>
                        <a:rPr lang="en-GB" sz="1400" dirty="0" smtClean="0"/>
                        <a:t>institution</a:t>
                      </a:r>
                      <a:endParaRPr lang="en-GB" sz="1400" dirty="0"/>
                    </a:p>
                  </a:txBody>
                  <a:tcPr/>
                </a:tc>
                <a:tc>
                  <a:txBody>
                    <a:bodyPr/>
                    <a:lstStyle/>
                    <a:p>
                      <a:r>
                        <a:rPr lang="en-GB" sz="1300" dirty="0" smtClean="0"/>
                        <a:t>Involved in </a:t>
                      </a:r>
                      <a:endParaRPr lang="en-GB" sz="1300" dirty="0"/>
                    </a:p>
                  </a:txBody>
                  <a:tcPr/>
                </a:tc>
                <a:extLst>
                  <a:ext uri="{0D108BD9-81ED-4DB2-BD59-A6C34878D82A}">
                    <a16:rowId xmlns:a16="http://schemas.microsoft.com/office/drawing/2014/main" xmlns="" val="10000"/>
                  </a:ext>
                </a:extLst>
              </a:tr>
              <a:tr h="370840">
                <a:tc>
                  <a:txBody>
                    <a:bodyPr/>
                    <a:lstStyle/>
                    <a:p>
                      <a:r>
                        <a:rPr lang="en-GB" sz="1400" dirty="0" err="1" smtClean="0"/>
                        <a:t>RRes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t>Brassicasterol</a:t>
                      </a:r>
                      <a:r>
                        <a:rPr lang="en-GB" sz="1200" b="1" dirty="0" smtClean="0"/>
                        <a:t>/</a:t>
                      </a:r>
                      <a:r>
                        <a:rPr lang="en-GB" sz="1200" b="1" dirty="0" err="1" smtClean="0"/>
                        <a:t>campesterol</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t>Cyt</a:t>
                      </a:r>
                      <a:r>
                        <a:rPr lang="en-GB" sz="1200" dirty="0" smtClean="0"/>
                        <a:t> P450 family 710A (6) - AT2G34500.1 KO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Wax – branched chain/chain </a:t>
                      </a:r>
                      <a:r>
                        <a:rPr lang="en-GB" sz="1200" b="1" dirty="0" err="1" smtClean="0"/>
                        <a:t>lenght</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CER4-like (4) - AT4G33790.1 KO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Total sterols/</a:t>
                      </a:r>
                      <a:r>
                        <a:rPr lang="en-GB" sz="1200" b="1" dirty="0" err="1" smtClean="0"/>
                        <a:t>steryl</a:t>
                      </a:r>
                      <a:r>
                        <a:rPr lang="en-GB" sz="1200" b="1" dirty="0" smtClean="0"/>
                        <a:t> esters</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UoY</a:t>
                      </a:r>
                      <a:endParaRPr lang="en-GB" sz="1400" dirty="0" smtClean="0"/>
                    </a:p>
                    <a:p>
                      <a:endParaRPr lang="en-GB" sz="1400" dirty="0"/>
                    </a:p>
                  </a:txBody>
                  <a:tcPr/>
                </a:tc>
                <a:tc>
                  <a:txBody>
                    <a:bodyPr/>
                    <a:lstStyle/>
                    <a:p>
                      <a:r>
                        <a:rPr lang="en-GB" sz="1200" b="1" dirty="0" smtClean="0"/>
                        <a:t>Tocopherols</a:t>
                      </a:r>
                    </a:p>
                    <a:p>
                      <a:r>
                        <a:rPr lang="en-GB" sz="1200" dirty="0" smtClean="0"/>
                        <a:t>VTE4 (5-6)</a:t>
                      </a:r>
                      <a:r>
                        <a:rPr lang="en-GB" sz="1200" baseline="0" dirty="0" smtClean="0"/>
                        <a:t> - AT1G64970.1 KO</a:t>
                      </a:r>
                    </a:p>
                    <a:p>
                      <a:r>
                        <a:rPr lang="en-GB" sz="1200" b="1" dirty="0" smtClean="0"/>
                        <a:t>FAMEs</a:t>
                      </a:r>
                    </a:p>
                    <a:p>
                      <a:r>
                        <a:rPr lang="en-GB" sz="1200" dirty="0" smtClean="0"/>
                        <a:t>FAE1 (2) - AT4G34520.1 both</a:t>
                      </a:r>
                    </a:p>
                    <a:p>
                      <a:r>
                        <a:rPr lang="en-GB" sz="1200" dirty="0" smtClean="0"/>
                        <a:t>FAD2 (4) - AT3G12120.2 KO</a:t>
                      </a:r>
                    </a:p>
                    <a:p>
                      <a:r>
                        <a:rPr lang="en-GB" sz="1200" b="1" i="0" baseline="0" dirty="0" err="1" smtClean="0">
                          <a:solidFill>
                            <a:schemeClr val="tx1"/>
                          </a:solidFill>
                        </a:rPr>
                        <a:t>Glucosinolates</a:t>
                      </a:r>
                      <a:endParaRPr lang="en-GB" sz="1200" b="1" i="0" baseline="0" dirty="0" smtClean="0">
                        <a:solidFill>
                          <a:schemeClr val="tx1"/>
                        </a:solidFill>
                      </a:endParaRPr>
                    </a:p>
                    <a:p>
                      <a:r>
                        <a:rPr lang="en-GB" sz="1200" b="0" i="0" baseline="0" dirty="0" smtClean="0">
                          <a:solidFill>
                            <a:schemeClr val="tx1"/>
                          </a:solidFill>
                        </a:rPr>
                        <a:t>GTR1/2 (6/8) - AT3G47960/AT5G62680 KO</a:t>
                      </a:r>
                      <a:endParaRPr lang="en-GB" sz="1200" dirty="0">
                        <a:solidFill>
                          <a:schemeClr val="tx1"/>
                        </a:solidFill>
                      </a:endParaRPr>
                    </a:p>
                  </a:txBody>
                  <a:tcPr/>
                </a:tc>
                <a:extLst>
                  <a:ext uri="{0D108BD9-81ED-4DB2-BD59-A6C34878D82A}">
                    <a16:rowId xmlns:a16="http://schemas.microsoft.com/office/drawing/2014/main" xmlns="" val="10002"/>
                  </a:ext>
                </a:extLst>
              </a:tr>
            </a:tbl>
          </a:graphicData>
        </a:graphic>
      </p:graphicFrame>
      <p:sp>
        <p:nvSpPr>
          <p:cNvPr id="2" name="Rectangle 1"/>
          <p:cNvSpPr/>
          <p:nvPr/>
        </p:nvSpPr>
        <p:spPr>
          <a:xfrm>
            <a:off x="166862" y="1651866"/>
            <a:ext cx="38625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2754298672"/>
              </p:ext>
            </p:extLst>
          </p:nvPr>
        </p:nvGraphicFramePr>
        <p:xfrm>
          <a:off x="4038819" y="989619"/>
          <a:ext cx="5069158" cy="5039360"/>
        </p:xfrm>
        <a:graphic>
          <a:graphicData uri="http://schemas.openxmlformats.org/drawingml/2006/table">
            <a:tbl>
              <a:tblPr firstRow="1" bandRow="1">
                <a:tableStyleId>{69C7853C-536D-4A76-A0AE-DD22124D55A5}</a:tableStyleId>
              </a:tblPr>
              <a:tblGrid>
                <a:gridCol w="949728">
                  <a:extLst>
                    <a:ext uri="{9D8B030D-6E8A-4147-A177-3AD203B41FA5}">
                      <a16:colId xmlns:a16="http://schemas.microsoft.com/office/drawing/2014/main" xmlns="" val="20000"/>
                    </a:ext>
                  </a:extLst>
                </a:gridCol>
                <a:gridCol w="4119430">
                  <a:extLst>
                    <a:ext uri="{9D8B030D-6E8A-4147-A177-3AD203B41FA5}">
                      <a16:colId xmlns:a16="http://schemas.microsoft.com/office/drawing/2014/main" xmlns="" val="20002"/>
                    </a:ext>
                  </a:extLst>
                </a:gridCol>
              </a:tblGrid>
              <a:tr h="370840">
                <a:tc>
                  <a:txBody>
                    <a:bodyPr/>
                    <a:lstStyle/>
                    <a:p>
                      <a:r>
                        <a:rPr lang="en-GB" sz="1300" dirty="0" smtClean="0"/>
                        <a:t>institution</a:t>
                      </a:r>
                      <a:endParaRPr lang="en-GB" sz="1300" dirty="0"/>
                    </a:p>
                  </a:txBody>
                  <a:tcPr/>
                </a:tc>
                <a:tc>
                  <a:txBody>
                    <a:bodyPr/>
                    <a:lstStyle/>
                    <a:p>
                      <a:r>
                        <a:rPr lang="en-GB" sz="1300" dirty="0" smtClean="0"/>
                        <a:t>Involved in </a:t>
                      </a:r>
                      <a:endParaRPr lang="en-GB" sz="1300" dirty="0"/>
                    </a:p>
                  </a:txBody>
                  <a:tcPr/>
                </a:tc>
                <a:extLst>
                  <a:ext uri="{0D108BD9-81ED-4DB2-BD59-A6C34878D82A}">
                    <a16:rowId xmlns:a16="http://schemas.microsoft.com/office/drawing/2014/main" xmlns="" val="10000"/>
                  </a:ext>
                </a:extLst>
              </a:tr>
              <a:tr h="370840">
                <a:tc>
                  <a:txBody>
                    <a:bodyPr/>
                    <a:lstStyle/>
                    <a:p>
                      <a:r>
                        <a:rPr lang="en-GB" sz="1400" dirty="0" err="1" smtClean="0"/>
                        <a:t>RRes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t>Brassicasterol</a:t>
                      </a:r>
                      <a:r>
                        <a:rPr lang="en-GB" sz="1200" b="1" dirty="0" smtClean="0"/>
                        <a:t>/</a:t>
                      </a:r>
                      <a:r>
                        <a:rPr lang="en-GB" sz="1200" b="1" dirty="0" err="1" smtClean="0"/>
                        <a:t>campesterol</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err="1" smtClean="0">
                          <a:solidFill>
                            <a:schemeClr val="tx1">
                              <a:lumMod val="50000"/>
                              <a:lumOff val="50000"/>
                            </a:schemeClr>
                          </a:solidFill>
                        </a:rPr>
                        <a:t>Cyt</a:t>
                      </a:r>
                      <a:r>
                        <a:rPr lang="en-GB" sz="1200" i="1" dirty="0" smtClean="0">
                          <a:solidFill>
                            <a:schemeClr val="tx1">
                              <a:lumMod val="50000"/>
                              <a:lumOff val="50000"/>
                            </a:schemeClr>
                          </a:solidFill>
                        </a:rPr>
                        <a:t> P450 family 705A (5-8) - AT3G20120.2 </a:t>
                      </a:r>
                      <a:r>
                        <a:rPr lang="en-GB" sz="1200" i="1" dirty="0" err="1" smtClean="0">
                          <a:solidFill>
                            <a:schemeClr val="tx1">
                              <a:lumMod val="50000"/>
                              <a:lumOff val="50000"/>
                            </a:schemeClr>
                          </a:solidFill>
                        </a:rPr>
                        <a:t>Dupl</a:t>
                      </a:r>
                      <a:endParaRPr lang="en-GB" sz="1200" i="1"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Wax – branched chain/chain </a:t>
                      </a:r>
                      <a:r>
                        <a:rPr lang="en-GB" sz="1200" b="1" dirty="0" err="1" smtClean="0"/>
                        <a:t>lenght</a:t>
                      </a: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lumMod val="50000"/>
                              <a:lumOff val="50000"/>
                            </a:schemeClr>
                          </a:solidFill>
                        </a:rPr>
                        <a:t>CER2</a:t>
                      </a:r>
                      <a:r>
                        <a:rPr lang="en-GB" sz="1200" i="1" baseline="0" dirty="0" smtClean="0">
                          <a:solidFill>
                            <a:schemeClr val="tx1">
                              <a:lumMod val="50000"/>
                              <a:lumOff val="50000"/>
                            </a:schemeClr>
                          </a:solidFill>
                        </a:rPr>
                        <a:t> (2) - AT4G24510.1 </a:t>
                      </a:r>
                      <a:r>
                        <a:rPr lang="en-GB" sz="1200" i="1" baseline="0" dirty="0" err="1" smtClean="0">
                          <a:solidFill>
                            <a:schemeClr val="tx1">
                              <a:lumMod val="50000"/>
                              <a:lumOff val="50000"/>
                            </a:schemeClr>
                          </a:solidFill>
                        </a:rPr>
                        <a:t>Dupl</a:t>
                      </a:r>
                      <a:endParaRPr lang="en-GB" sz="1200" i="1" baseline="0"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lumMod val="50000"/>
                              <a:lumOff val="50000"/>
                            </a:schemeClr>
                          </a:solidFill>
                        </a:rPr>
                        <a:t>CER26 (3-4) - AT4G13840.1 </a:t>
                      </a:r>
                      <a:r>
                        <a:rPr lang="en-GB" sz="1200" i="1" dirty="0" err="1" smtClean="0">
                          <a:solidFill>
                            <a:schemeClr val="tx1">
                              <a:lumMod val="50000"/>
                              <a:lumOff val="50000"/>
                            </a:schemeClr>
                          </a:solidFill>
                        </a:rPr>
                        <a:t>Dupl</a:t>
                      </a:r>
                      <a:endParaRPr lang="en-GB" sz="1200" i="1"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lumMod val="50000"/>
                              <a:lumOff val="50000"/>
                            </a:schemeClr>
                          </a:solidFill>
                        </a:rPr>
                        <a:t>CER27 (2) - AT3G23840.1 </a:t>
                      </a:r>
                      <a:r>
                        <a:rPr lang="en-GB" sz="1200" i="1" dirty="0" err="1" smtClean="0">
                          <a:solidFill>
                            <a:schemeClr val="tx1">
                              <a:lumMod val="50000"/>
                              <a:lumOff val="50000"/>
                            </a:schemeClr>
                          </a:solidFill>
                        </a:rPr>
                        <a:t>Dupl</a:t>
                      </a:r>
                      <a:endParaRPr lang="en-GB" sz="1200" i="1"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Total sterols/</a:t>
                      </a:r>
                      <a:r>
                        <a:rPr lang="en-GB" sz="1200" b="1" dirty="0" err="1" smtClean="0"/>
                        <a:t>steryl</a:t>
                      </a:r>
                      <a:r>
                        <a:rPr lang="en-GB" sz="1200" b="1" dirty="0" smtClean="0"/>
                        <a:t> esters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err="1" smtClean="0">
                          <a:solidFill>
                            <a:schemeClr val="tx1">
                              <a:lumMod val="50000"/>
                              <a:lumOff val="50000"/>
                            </a:schemeClr>
                          </a:solidFill>
                        </a:rPr>
                        <a:t>Caffeoyl</a:t>
                      </a:r>
                      <a:r>
                        <a:rPr lang="en-GB" sz="1200" i="1" dirty="0" smtClean="0">
                          <a:solidFill>
                            <a:schemeClr val="tx1">
                              <a:lumMod val="50000"/>
                              <a:lumOff val="50000"/>
                            </a:schemeClr>
                          </a:solidFill>
                        </a:rPr>
                        <a:t> coenzyme a O-</a:t>
                      </a:r>
                      <a:r>
                        <a:rPr lang="en-GB" sz="1200" i="1" dirty="0" err="1" smtClean="0">
                          <a:solidFill>
                            <a:schemeClr val="tx1">
                              <a:lumMod val="50000"/>
                              <a:lumOff val="50000"/>
                            </a:schemeClr>
                          </a:solidFill>
                        </a:rPr>
                        <a:t>methyltransferase</a:t>
                      </a:r>
                      <a:r>
                        <a:rPr lang="en-GB" sz="1200" i="1" dirty="0" smtClean="0">
                          <a:solidFill>
                            <a:schemeClr val="tx1">
                              <a:lumMod val="50000"/>
                              <a:lumOff val="50000"/>
                            </a:schemeClr>
                          </a:solidFill>
                        </a:rPr>
                        <a:t> 1 (2)</a:t>
                      </a:r>
                      <a:r>
                        <a:rPr lang="en-GB" sz="1200" i="1" baseline="0" dirty="0" smtClean="0">
                          <a:solidFill>
                            <a:schemeClr val="tx1">
                              <a:lumMod val="50000"/>
                              <a:lumOff val="50000"/>
                            </a:schemeClr>
                          </a:solidFill>
                        </a:rPr>
                        <a:t> </a:t>
                      </a:r>
                      <a:r>
                        <a:rPr lang="en-GB" sz="1200" i="1" dirty="0" smtClean="0">
                          <a:solidFill>
                            <a:schemeClr val="tx1">
                              <a:lumMod val="50000"/>
                              <a:lumOff val="50000"/>
                            </a:schemeClr>
                          </a:solidFill>
                        </a:rPr>
                        <a:t>- AT4G34050.1 both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lumMod val="50000"/>
                              <a:lumOff val="50000"/>
                            </a:schemeClr>
                          </a:solidFill>
                        </a:rPr>
                        <a:t>Early-responsive to dehydration 3 (6) - AT4G19120.2 both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lumMod val="50000"/>
                              <a:lumOff val="50000"/>
                            </a:schemeClr>
                          </a:solidFill>
                        </a:rPr>
                        <a:t>A-</a:t>
                      </a:r>
                      <a:r>
                        <a:rPr lang="en-GB" sz="1200" i="1" dirty="0" err="1" smtClean="0">
                          <a:solidFill>
                            <a:schemeClr val="tx1">
                              <a:lumMod val="50000"/>
                              <a:lumOff val="50000"/>
                            </a:schemeClr>
                          </a:solidFill>
                        </a:rPr>
                        <a:t>adenosylmethionine</a:t>
                      </a:r>
                      <a:r>
                        <a:rPr lang="en-GB" sz="1200" i="1" baseline="0" dirty="0" smtClean="0">
                          <a:solidFill>
                            <a:schemeClr val="tx1">
                              <a:lumMod val="50000"/>
                              <a:lumOff val="50000"/>
                            </a:schemeClr>
                          </a:solidFill>
                        </a:rPr>
                        <a:t> carrier 1 (2) - AT4G39460.2 both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solidFill>
                            <a:schemeClr val="tx1">
                              <a:lumMod val="50000"/>
                              <a:lumOff val="50000"/>
                            </a:schemeClr>
                          </a:solidFill>
                        </a:rPr>
                        <a:t>Squalene synthase 1 (7) - AT4G34640.1 both</a:t>
                      </a:r>
                      <a:endParaRPr lang="en-GB" sz="1200" dirty="0"/>
                    </a:p>
                  </a:txBody>
                  <a:tcPr/>
                </a:tc>
                <a:extLst>
                  <a:ext uri="{0D108BD9-81ED-4DB2-BD59-A6C34878D82A}">
                    <a16:rowId xmlns:a16="http://schemas.microsoft.com/office/drawing/2014/main" xmlns="" val="10001"/>
                  </a:ext>
                </a:extLst>
              </a:tr>
              <a:tr h="370840">
                <a:tc>
                  <a:txBody>
                    <a:bodyPr/>
                    <a:lstStyle/>
                    <a:p>
                      <a:r>
                        <a:rPr lang="en-GB" sz="1400" dirty="0" err="1" smtClean="0"/>
                        <a:t>UoN</a:t>
                      </a:r>
                      <a:endParaRPr lang="en-GB" sz="1400" dirty="0"/>
                    </a:p>
                  </a:txBody>
                  <a:tcPr/>
                </a:tc>
                <a:tc>
                  <a:txBody>
                    <a:bodyPr/>
                    <a:lstStyle/>
                    <a:p>
                      <a:r>
                        <a:rPr lang="en-GB" sz="1200" b="1" dirty="0" smtClean="0"/>
                        <a:t>Transmembrane transport</a:t>
                      </a:r>
                    </a:p>
                    <a:p>
                      <a:r>
                        <a:rPr lang="en-GB" sz="1200" b="0" i="1" dirty="0" err="1" smtClean="0">
                          <a:solidFill>
                            <a:schemeClr val="tx1">
                              <a:lumMod val="50000"/>
                              <a:lumOff val="50000"/>
                            </a:schemeClr>
                          </a:solidFill>
                        </a:rPr>
                        <a:t>Sulfate</a:t>
                      </a:r>
                      <a:r>
                        <a:rPr lang="en-GB" sz="1200" b="0" i="1" dirty="0" smtClean="0">
                          <a:solidFill>
                            <a:schemeClr val="tx1">
                              <a:lumMod val="50000"/>
                              <a:lumOff val="50000"/>
                            </a:schemeClr>
                          </a:solidFill>
                        </a:rPr>
                        <a:t> transporter 3;4 (7) - AT3G15990.1 KO</a:t>
                      </a:r>
                    </a:p>
                    <a:p>
                      <a:r>
                        <a:rPr lang="en-GB" sz="1200" b="0" i="1" dirty="0" err="1" smtClean="0">
                          <a:solidFill>
                            <a:schemeClr val="tx1">
                              <a:lumMod val="50000"/>
                              <a:lumOff val="50000"/>
                            </a:schemeClr>
                          </a:solidFill>
                        </a:rPr>
                        <a:t>Autoinhibited</a:t>
                      </a:r>
                      <a:r>
                        <a:rPr lang="en-GB" sz="1200" b="0" i="1" dirty="0" smtClean="0">
                          <a:solidFill>
                            <a:schemeClr val="tx1">
                              <a:lumMod val="50000"/>
                              <a:lumOff val="50000"/>
                            </a:schemeClr>
                          </a:solidFill>
                        </a:rPr>
                        <a:t> CA2+ -ATPase, ACA8 (5-7) AT5G57110.2 </a:t>
                      </a:r>
                      <a:r>
                        <a:rPr lang="en-GB" sz="1200" b="0" i="1" dirty="0" err="1" smtClean="0">
                          <a:solidFill>
                            <a:schemeClr val="tx1">
                              <a:lumMod val="50000"/>
                              <a:lumOff val="50000"/>
                            </a:schemeClr>
                          </a:solidFill>
                        </a:rPr>
                        <a:t>Dupl</a:t>
                      </a:r>
                      <a:endParaRPr lang="en-GB" sz="1200" b="0" i="1" dirty="0" smtClean="0">
                        <a:solidFill>
                          <a:schemeClr val="tx1">
                            <a:lumMod val="50000"/>
                            <a:lumOff val="50000"/>
                          </a:schemeClr>
                        </a:solidFill>
                      </a:endParaRPr>
                    </a:p>
                    <a:p>
                      <a:r>
                        <a:rPr lang="en-GB" sz="1200" b="1" dirty="0" smtClean="0"/>
                        <a:t>Root hair</a:t>
                      </a:r>
                    </a:p>
                    <a:p>
                      <a:r>
                        <a:rPr lang="en-GB" sz="1200" i="1" dirty="0" err="1" smtClean="0">
                          <a:solidFill>
                            <a:schemeClr val="tx1">
                              <a:lumMod val="50000"/>
                              <a:lumOff val="50000"/>
                            </a:schemeClr>
                          </a:solidFill>
                        </a:rPr>
                        <a:t>Expansin</a:t>
                      </a:r>
                      <a:r>
                        <a:rPr lang="en-GB" sz="1200" i="1" dirty="0" smtClean="0">
                          <a:solidFill>
                            <a:schemeClr val="tx1">
                              <a:lumMod val="50000"/>
                              <a:lumOff val="50000"/>
                            </a:schemeClr>
                          </a:solidFill>
                        </a:rPr>
                        <a:t> A7 (8) - AT1G12560.1 </a:t>
                      </a:r>
                      <a:r>
                        <a:rPr lang="en-GB" sz="1200" i="1" dirty="0" err="1" smtClean="0">
                          <a:solidFill>
                            <a:schemeClr val="tx1">
                              <a:lumMod val="50000"/>
                              <a:lumOff val="50000"/>
                            </a:schemeClr>
                          </a:solidFill>
                        </a:rPr>
                        <a:t>Dupl</a:t>
                      </a:r>
                      <a:endParaRPr lang="en-GB" sz="1200" i="1" dirty="0" smtClean="0">
                        <a:solidFill>
                          <a:schemeClr val="tx1">
                            <a:lumMod val="50000"/>
                            <a:lumOff val="50000"/>
                          </a:schemeClr>
                        </a:solidFill>
                      </a:endParaRPr>
                    </a:p>
                    <a:p>
                      <a:r>
                        <a:rPr lang="en-GB" sz="1200" i="1" dirty="0" smtClean="0">
                          <a:solidFill>
                            <a:schemeClr val="tx1">
                              <a:lumMod val="50000"/>
                              <a:lumOff val="50000"/>
                            </a:schemeClr>
                          </a:solidFill>
                        </a:rPr>
                        <a:t>Root hair specific 2 (8) - AT1G12950.1 </a:t>
                      </a:r>
                      <a:r>
                        <a:rPr lang="en-GB" sz="1200" i="1" dirty="0" err="1" smtClean="0">
                          <a:solidFill>
                            <a:schemeClr val="tx1">
                              <a:lumMod val="50000"/>
                              <a:lumOff val="50000"/>
                            </a:schemeClr>
                          </a:solidFill>
                        </a:rPr>
                        <a:t>Dupl</a:t>
                      </a:r>
                      <a:r>
                        <a:rPr lang="en-GB" sz="1200" dirty="0" smtClean="0"/>
                        <a:t> </a:t>
                      </a:r>
                      <a:endParaRPr lang="en-GB" sz="1200" dirty="0"/>
                    </a:p>
                  </a:txBody>
                  <a:tcPr/>
                </a:tc>
                <a:extLst>
                  <a:ext uri="{0D108BD9-81ED-4DB2-BD59-A6C34878D82A}">
                    <a16:rowId xmlns:a16="http://schemas.microsoft.com/office/drawing/2014/main" xmlns="" val="10002"/>
                  </a:ext>
                </a:extLst>
              </a:tr>
              <a:tr h="370840">
                <a:tc>
                  <a:txBody>
                    <a:bodyPr/>
                    <a:lstStyle/>
                    <a:p>
                      <a:r>
                        <a:rPr lang="en-GB" sz="1400" i="0" dirty="0" err="1" smtClean="0">
                          <a:solidFill>
                            <a:schemeClr val="tx1"/>
                          </a:solidFill>
                        </a:rPr>
                        <a:t>UoY</a:t>
                      </a:r>
                      <a:endParaRPr lang="en-GB" sz="1400" i="0" dirty="0">
                        <a:solidFill>
                          <a:schemeClr val="tx1"/>
                        </a:solidFill>
                      </a:endParaRPr>
                    </a:p>
                  </a:txBody>
                  <a:tcPr/>
                </a:tc>
                <a:tc>
                  <a:txBody>
                    <a:bodyPr/>
                    <a:lstStyle/>
                    <a:p>
                      <a:r>
                        <a:rPr lang="en-GB" sz="1200" b="1" i="0" dirty="0" smtClean="0">
                          <a:solidFill>
                            <a:schemeClr val="tx1"/>
                          </a:solidFill>
                        </a:rPr>
                        <a:t>Tocopherols</a:t>
                      </a:r>
                    </a:p>
                    <a:p>
                      <a:r>
                        <a:rPr lang="en-GB" sz="1200" b="0" i="0" baseline="0" dirty="0" smtClean="0">
                          <a:solidFill>
                            <a:schemeClr val="tx1">
                              <a:lumMod val="50000"/>
                              <a:lumOff val="50000"/>
                            </a:schemeClr>
                          </a:solidFill>
                        </a:rPr>
                        <a:t>VTE5 (4) - AT5G04490.1 </a:t>
                      </a:r>
                      <a:r>
                        <a:rPr lang="en-GB" sz="1200" b="0" i="0" baseline="0" dirty="0" err="1" smtClean="0">
                          <a:solidFill>
                            <a:schemeClr val="tx1">
                              <a:lumMod val="50000"/>
                              <a:lumOff val="50000"/>
                            </a:schemeClr>
                          </a:solidFill>
                        </a:rPr>
                        <a:t>Dupl</a:t>
                      </a:r>
                      <a:endParaRPr lang="en-GB" sz="1200" b="0" i="0" baseline="0" dirty="0" smtClean="0">
                        <a:solidFill>
                          <a:schemeClr val="tx1">
                            <a:lumMod val="50000"/>
                            <a:lumOff val="50000"/>
                          </a:schemeClr>
                        </a:solidFill>
                      </a:endParaRPr>
                    </a:p>
                    <a:p>
                      <a:r>
                        <a:rPr lang="en-GB" sz="1200" b="1" i="0" baseline="0" dirty="0" err="1" smtClean="0">
                          <a:solidFill>
                            <a:schemeClr val="tx1"/>
                          </a:solidFill>
                        </a:rPr>
                        <a:t>Sinapine</a:t>
                      </a:r>
                      <a:endParaRPr lang="en-GB" sz="1200" b="1" i="0" baseline="0" dirty="0" smtClean="0">
                        <a:solidFill>
                          <a:schemeClr val="tx1"/>
                        </a:solidFill>
                      </a:endParaRPr>
                    </a:p>
                    <a:p>
                      <a:r>
                        <a:rPr lang="en-GB" sz="1200" i="0" baseline="0" dirty="0" err="1" smtClean="0">
                          <a:solidFill>
                            <a:schemeClr val="tx1">
                              <a:lumMod val="50000"/>
                              <a:lumOff val="50000"/>
                            </a:schemeClr>
                          </a:solidFill>
                        </a:rPr>
                        <a:t>Cyt</a:t>
                      </a:r>
                      <a:r>
                        <a:rPr lang="en-GB" sz="1200" i="0" baseline="0" dirty="0" smtClean="0">
                          <a:solidFill>
                            <a:schemeClr val="tx1">
                              <a:lumMod val="50000"/>
                              <a:lumOff val="50000"/>
                            </a:schemeClr>
                          </a:solidFill>
                        </a:rPr>
                        <a:t> P40 84A1 (5) - AT4G36220.1 KO</a:t>
                      </a:r>
                    </a:p>
                  </a:txBody>
                  <a:tcPr/>
                </a:tc>
                <a:extLst>
                  <a:ext uri="{0D108BD9-81ED-4DB2-BD59-A6C34878D82A}">
                    <a16:rowId xmlns:a16="http://schemas.microsoft.com/office/drawing/2014/main" xmlns="" val="10003"/>
                  </a:ext>
                </a:extLst>
              </a:tr>
              <a:tr h="370840">
                <a:tc>
                  <a:txBody>
                    <a:bodyPr/>
                    <a:lstStyle/>
                    <a:p>
                      <a:r>
                        <a:rPr lang="en-GB" sz="1400" dirty="0" err="1" smtClean="0"/>
                        <a:t>UofC</a:t>
                      </a:r>
                      <a:endParaRPr lang="en-GB" sz="1400" dirty="0"/>
                    </a:p>
                  </a:txBody>
                  <a:tcPr/>
                </a:tc>
                <a:tc>
                  <a:txBody>
                    <a:bodyPr/>
                    <a:lstStyle/>
                    <a:p>
                      <a:r>
                        <a:rPr lang="en-GB" sz="1200" i="1" dirty="0" err="1" smtClean="0">
                          <a:solidFill>
                            <a:schemeClr val="tx1">
                              <a:lumMod val="50000"/>
                              <a:lumOff val="50000"/>
                            </a:schemeClr>
                          </a:solidFill>
                        </a:rPr>
                        <a:t>Xylan</a:t>
                      </a:r>
                      <a:r>
                        <a:rPr lang="en-GB" sz="1200" i="1" dirty="0" smtClean="0">
                          <a:solidFill>
                            <a:schemeClr val="tx1">
                              <a:lumMod val="50000"/>
                              <a:lumOff val="50000"/>
                            </a:schemeClr>
                          </a:solidFill>
                        </a:rPr>
                        <a:t>, cell wall, starch…</a:t>
                      </a:r>
                      <a:endParaRPr lang="en-GB" sz="1200" i="1" dirty="0">
                        <a:solidFill>
                          <a:schemeClr val="tx1">
                            <a:lumMod val="50000"/>
                            <a:lumOff val="50000"/>
                          </a:schemeClr>
                        </a:solidFill>
                      </a:endParaRPr>
                    </a:p>
                  </a:txBody>
                  <a:tcPr/>
                </a:tc>
                <a:extLst>
                  <a:ext uri="{0D108BD9-81ED-4DB2-BD59-A6C34878D82A}">
                    <a16:rowId xmlns:a16="http://schemas.microsoft.com/office/drawing/2014/main" xmlns="" val="10004"/>
                  </a:ext>
                </a:extLst>
              </a:tr>
            </a:tbl>
          </a:graphicData>
        </a:graphic>
      </p:graphicFrame>
      <p:sp>
        <p:nvSpPr>
          <p:cNvPr id="3" name="Rectangle 2"/>
          <p:cNvSpPr/>
          <p:nvPr/>
        </p:nvSpPr>
        <p:spPr>
          <a:xfrm>
            <a:off x="3083403" y="3745689"/>
            <a:ext cx="3982751" cy="1938992"/>
          </a:xfrm>
          <a:prstGeom prst="rect">
            <a:avLst/>
          </a:prstGeom>
          <a:solidFill>
            <a:schemeClr val="bg1"/>
          </a:solidFill>
          <a:ln>
            <a:solidFill>
              <a:srgbClr val="FF0000"/>
            </a:solidFill>
          </a:ln>
        </p:spPr>
        <p:txBody>
          <a:bodyPr wrap="square">
            <a:spAutoFit/>
          </a:bodyPr>
          <a:lstStyle/>
          <a:p>
            <a:pPr marL="342900" indent="-342900">
              <a:buFont typeface="Arial" panose="020B0604020202020204" pitchFamily="34" charset="0"/>
              <a:buChar char="•"/>
            </a:pPr>
            <a:r>
              <a:rPr lang="en-GB" sz="1200" b="1" dirty="0">
                <a:cs typeface="Arial" pitchFamily="34" charset="0"/>
              </a:rPr>
              <a:t>37 different predicted exon </a:t>
            </a:r>
            <a:r>
              <a:rPr lang="en-GB" sz="1200" b="1" dirty="0">
                <a:solidFill>
                  <a:srgbClr val="C00000"/>
                </a:solidFill>
                <a:cs typeface="Arial" pitchFamily="34" charset="0"/>
              </a:rPr>
              <a:t>frameshift mutations</a:t>
            </a:r>
            <a:r>
              <a:rPr lang="en-GB" sz="1200" b="1" dirty="0">
                <a:solidFill>
                  <a:srgbClr val="034932"/>
                </a:solidFill>
                <a:cs typeface="Arial" pitchFamily="34" charset="0"/>
              </a:rPr>
              <a:t> </a:t>
            </a:r>
            <a:r>
              <a:rPr lang="en-GB" sz="1200" b="1" dirty="0">
                <a:cs typeface="Arial" pitchFamily="34" charset="0"/>
              </a:rPr>
              <a:t>identified</a:t>
            </a:r>
            <a:r>
              <a:rPr lang="en-GB" sz="1200" b="1" dirty="0">
                <a:solidFill>
                  <a:srgbClr val="034932"/>
                </a:solidFill>
                <a:cs typeface="Arial" pitchFamily="34" charset="0"/>
              </a:rPr>
              <a:t> </a:t>
            </a:r>
            <a:r>
              <a:rPr lang="en-GB" sz="1200" b="1" dirty="0">
                <a:cs typeface="Arial" pitchFamily="34" charset="0"/>
              </a:rPr>
              <a:t>in 39 mutation lines  for 23 different gene copies</a:t>
            </a:r>
          </a:p>
          <a:p>
            <a:pPr marL="342900" indent="-342900">
              <a:buFont typeface="Arial" panose="020B0604020202020204" pitchFamily="34" charset="0"/>
              <a:buChar char="•"/>
            </a:pPr>
            <a:endParaRPr lang="en-GB" sz="1200" b="1" dirty="0">
              <a:solidFill>
                <a:srgbClr val="04481E"/>
              </a:solidFill>
              <a:cs typeface="Arial" pitchFamily="34" charset="0"/>
            </a:endParaRPr>
          </a:p>
          <a:p>
            <a:pPr marL="342900" indent="-342900">
              <a:buFont typeface="Arial" panose="020B0604020202020204" pitchFamily="34" charset="0"/>
              <a:buChar char="•"/>
            </a:pPr>
            <a:r>
              <a:rPr lang="en-GB" sz="1200" b="1" dirty="0">
                <a:cs typeface="Arial" pitchFamily="34" charset="0"/>
              </a:rPr>
              <a:t>54</a:t>
            </a:r>
            <a:r>
              <a:rPr lang="en-GB" sz="1200" b="1" dirty="0">
                <a:solidFill>
                  <a:srgbClr val="04481E"/>
                </a:solidFill>
                <a:cs typeface="Arial" pitchFamily="34" charset="0"/>
              </a:rPr>
              <a:t> </a:t>
            </a:r>
            <a:r>
              <a:rPr lang="en-GB" sz="1200" b="1" dirty="0">
                <a:solidFill>
                  <a:srgbClr val="C00000"/>
                </a:solidFill>
                <a:cs typeface="Arial" pitchFamily="34" charset="0"/>
              </a:rPr>
              <a:t>structural mutations </a:t>
            </a:r>
            <a:r>
              <a:rPr lang="en-GB" sz="1200" b="1" dirty="0">
                <a:cs typeface="Arial" pitchFamily="34" charset="0"/>
              </a:rPr>
              <a:t>(duplication/deletion) identified for 23 different gene copies</a:t>
            </a:r>
          </a:p>
          <a:p>
            <a:pPr marL="342900" indent="-342900">
              <a:buFont typeface="Arial" panose="020B0604020202020204" pitchFamily="34" charset="0"/>
              <a:buChar char="•"/>
            </a:pPr>
            <a:endParaRPr lang="en-GB" sz="1200" b="1" dirty="0">
              <a:solidFill>
                <a:srgbClr val="04481E"/>
              </a:solidFill>
              <a:cs typeface="Arial" pitchFamily="34" charset="0"/>
            </a:endParaRPr>
          </a:p>
          <a:p>
            <a:pPr marL="342900" indent="-342900">
              <a:buFont typeface="Arial" panose="020B0604020202020204" pitchFamily="34" charset="0"/>
              <a:buChar char="•"/>
            </a:pPr>
            <a:r>
              <a:rPr lang="en-GB" sz="1200" b="1" dirty="0">
                <a:cs typeface="Arial" pitchFamily="34" charset="0"/>
              </a:rPr>
              <a:t>&gt;600 plants grown, confirmed mutants will be crossed with Cabriolet (MAS for </a:t>
            </a:r>
            <a:r>
              <a:rPr lang="en-GB" sz="1200" b="1" dirty="0" err="1">
                <a:cs typeface="Arial" pitchFamily="34" charset="0"/>
              </a:rPr>
              <a:t>InDels</a:t>
            </a:r>
            <a:r>
              <a:rPr lang="en-GB" sz="1200" b="1" dirty="0">
                <a:cs typeface="Arial" pitchFamily="34" charset="0"/>
              </a:rPr>
              <a:t> and big structural mutations is currently under development)</a:t>
            </a:r>
          </a:p>
        </p:txBody>
      </p:sp>
      <p:sp>
        <p:nvSpPr>
          <p:cNvPr id="17" name="TextBox 16"/>
          <p:cNvSpPr txBox="1"/>
          <p:nvPr/>
        </p:nvSpPr>
        <p:spPr>
          <a:xfrm>
            <a:off x="10632" y="6453431"/>
            <a:ext cx="6145543" cy="307777"/>
          </a:xfrm>
          <a:prstGeom prst="rect">
            <a:avLst/>
          </a:prstGeom>
          <a:noFill/>
        </p:spPr>
        <p:txBody>
          <a:bodyPr wrap="square" rtlCol="0">
            <a:spAutoFit/>
          </a:bodyPr>
          <a:lstStyle/>
          <a:p>
            <a:pPr algn="just"/>
            <a:r>
              <a:rPr lang="en-GB" sz="1400" dirty="0" smtClean="0">
                <a:solidFill>
                  <a:srgbClr val="003300"/>
                </a:solidFill>
              </a:rPr>
              <a:t>Lenka Havlickova	</a:t>
            </a:r>
            <a:endParaRPr lang="en-GB" sz="1400" dirty="0">
              <a:solidFill>
                <a:srgbClr val="003300"/>
              </a:solidFill>
            </a:endParaRPr>
          </a:p>
        </p:txBody>
      </p:sp>
    </p:spTree>
    <p:extLst>
      <p:ext uri="{BB962C8B-B14F-4D97-AF65-F5344CB8AC3E}">
        <p14:creationId xmlns:p14="http://schemas.microsoft.com/office/powerpoint/2010/main" val="4151084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892" y="444014"/>
            <a:ext cx="9144000" cy="830997"/>
          </a:xfrm>
          <a:prstGeom prst="rect">
            <a:avLst/>
          </a:prstGeom>
          <a:noFill/>
        </p:spPr>
        <p:txBody>
          <a:bodyPr wrap="square" rtlCol="0">
            <a:spAutoFit/>
          </a:bodyPr>
          <a:lstStyle/>
          <a:p>
            <a:pPr algn="ctr"/>
            <a:r>
              <a:rPr lang="en-GB" sz="2400" b="1" dirty="0" smtClean="0">
                <a:solidFill>
                  <a:schemeClr val="accent5">
                    <a:lumMod val="50000"/>
                  </a:schemeClr>
                </a:solidFill>
                <a:latin typeface="Calibri" panose="020F0502020204030204" pitchFamily="34" charset="0"/>
                <a:cs typeface="Arial" pitchFamily="34" charset="0"/>
              </a:rPr>
              <a:t>WP3.2 Developing pre-breeding lines from exotic </a:t>
            </a:r>
            <a:r>
              <a:rPr lang="en-GB" sz="2400" b="1" i="1" dirty="0" smtClean="0">
                <a:solidFill>
                  <a:schemeClr val="accent5">
                    <a:lumMod val="50000"/>
                  </a:schemeClr>
                </a:solidFill>
                <a:latin typeface="Calibri" panose="020F0502020204030204" pitchFamily="34" charset="0"/>
                <a:cs typeface="Arial" pitchFamily="34" charset="0"/>
              </a:rPr>
              <a:t>B. </a:t>
            </a:r>
            <a:r>
              <a:rPr lang="en-GB" sz="2400" b="1" i="1" dirty="0" err="1" smtClean="0">
                <a:solidFill>
                  <a:schemeClr val="accent5">
                    <a:lumMod val="50000"/>
                  </a:schemeClr>
                </a:solidFill>
                <a:latin typeface="Calibri" panose="020F0502020204030204" pitchFamily="34" charset="0"/>
                <a:cs typeface="Arial" pitchFamily="34" charset="0"/>
              </a:rPr>
              <a:t>napus</a:t>
            </a:r>
            <a:r>
              <a:rPr lang="en-GB" sz="2400" b="1" i="1" dirty="0" smtClean="0">
                <a:solidFill>
                  <a:schemeClr val="accent5">
                    <a:lumMod val="50000"/>
                  </a:schemeClr>
                </a:solidFill>
                <a:latin typeface="Calibri" panose="020F0502020204030204" pitchFamily="34" charset="0"/>
                <a:cs typeface="Arial" pitchFamily="34" charset="0"/>
              </a:rPr>
              <a:t> </a:t>
            </a:r>
            <a:r>
              <a:rPr lang="en-GB" sz="2400" b="1" dirty="0" smtClean="0">
                <a:solidFill>
                  <a:schemeClr val="accent5">
                    <a:lumMod val="50000"/>
                  </a:schemeClr>
                </a:solidFill>
                <a:latin typeface="Calibri" panose="020F0502020204030204" pitchFamily="34" charset="0"/>
                <a:cs typeface="Arial" pitchFamily="34" charset="0"/>
              </a:rPr>
              <a:t>and spring oilseed rape</a:t>
            </a:r>
            <a:endParaRPr lang="en-GB" sz="2400" b="1" i="1" dirty="0">
              <a:solidFill>
                <a:schemeClr val="accent5">
                  <a:lumMod val="50000"/>
                </a:schemeClr>
              </a:solidFill>
              <a:latin typeface="Calibri" panose="020F0502020204030204" pitchFamily="34" charset="0"/>
              <a:cs typeface="Arial" pitchFamily="34" charset="0"/>
            </a:endParaRPr>
          </a:p>
        </p:txBody>
      </p:sp>
      <p:sp>
        <p:nvSpPr>
          <p:cNvPr id="25" name="TextBox 24"/>
          <p:cNvSpPr txBox="1"/>
          <p:nvPr/>
        </p:nvSpPr>
        <p:spPr>
          <a:xfrm>
            <a:off x="291227" y="1844824"/>
            <a:ext cx="8541761" cy="1631216"/>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04481E"/>
                </a:solidFill>
                <a:cs typeface="Arial" pitchFamily="34" charset="0"/>
              </a:rPr>
              <a:t>T</a:t>
            </a:r>
            <a:r>
              <a:rPr lang="en-GB" sz="2000" b="1" dirty="0" smtClean="0">
                <a:solidFill>
                  <a:srgbClr val="04481E"/>
                </a:solidFill>
                <a:cs typeface="Arial" pitchFamily="34" charset="0"/>
              </a:rPr>
              <a:t>arget genes have been </a:t>
            </a:r>
            <a:r>
              <a:rPr lang="en-GB" sz="2000" b="1" dirty="0" smtClean="0">
                <a:solidFill>
                  <a:srgbClr val="04481E"/>
                </a:solidFill>
                <a:cs typeface="Arial" pitchFamily="34" charset="0"/>
              </a:rPr>
              <a:t>prioritised as part of WP3.3</a:t>
            </a: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smtClean="0">
              <a:solidFill>
                <a:srgbClr val="04481E"/>
              </a:solidFill>
              <a:cs typeface="Arial" pitchFamily="34" charset="0"/>
            </a:endParaRPr>
          </a:p>
          <a:p>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p:txBody>
      </p:sp>
      <p:grpSp>
        <p:nvGrpSpPr>
          <p:cNvPr id="26" name="Group 25"/>
          <p:cNvGrpSpPr/>
          <p:nvPr/>
        </p:nvGrpSpPr>
        <p:grpSpPr>
          <a:xfrm>
            <a:off x="-2794" y="6309320"/>
            <a:ext cx="9144000" cy="548680"/>
            <a:chOff x="0" y="6309320"/>
            <a:chExt cx="9144000" cy="548680"/>
          </a:xfrm>
        </p:grpSpPr>
        <p:sp>
          <p:nvSpPr>
            <p:cNvPr id="27" name="Rectangle 26"/>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9" name="TextBox 8"/>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24898978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Brassica napus - Köhler–s Medizinal-Pflanzen-169.jpg"/>
          <p:cNvPicPr>
            <a:picLocks noChangeAspect="1" noChangeArrowheads="1"/>
          </p:cNvPicPr>
          <p:nvPr/>
        </p:nvPicPr>
        <p:blipFill rotWithShape="1">
          <a:blip r:embed="rId2">
            <a:extLst>
              <a:ext uri="{28A0092B-C50C-407E-A947-70E740481C1C}">
                <a14:useLocalDpi xmlns:a14="http://schemas.microsoft.com/office/drawing/2010/main" val="0"/>
              </a:ext>
            </a:extLst>
          </a:blip>
          <a:srcRect r="80668" b="53139"/>
          <a:stretch/>
        </p:blipFill>
        <p:spPr bwMode="auto">
          <a:xfrm>
            <a:off x="5784263" y="3186261"/>
            <a:ext cx="447349" cy="133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amma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17449">
            <a:off x="-131081" y="3606290"/>
            <a:ext cx="1290574" cy="758942"/>
          </a:xfrm>
          <a:prstGeom prst="rect">
            <a:avLst/>
          </a:prstGeom>
        </p:spPr>
      </p:pic>
      <p:sp>
        <p:nvSpPr>
          <p:cNvPr id="9" name="Rectangle 8"/>
          <p:cNvSpPr/>
          <p:nvPr/>
        </p:nvSpPr>
        <p:spPr>
          <a:xfrm>
            <a:off x="328400" y="1143554"/>
            <a:ext cx="8611626" cy="738664"/>
          </a:xfrm>
          <a:prstGeom prst="rect">
            <a:avLst/>
          </a:prstGeom>
        </p:spPr>
        <p:txBody>
          <a:bodyPr wrap="square">
            <a:spAutoFit/>
          </a:bodyPr>
          <a:lstStyle/>
          <a:p>
            <a:pPr marL="285750" indent="-285750" algn="ctr">
              <a:buFontTx/>
              <a:buChar char="-"/>
            </a:pPr>
            <a:endParaRPr lang="en-GB" sz="1400" dirty="0">
              <a:solidFill>
                <a:srgbClr val="003300"/>
              </a:solidFill>
              <a:cs typeface="Arabic Typesetting" panose="03020402040406030203" pitchFamily="66" charset="-78"/>
            </a:endParaRPr>
          </a:p>
          <a:p>
            <a:pPr marL="285750" indent="-285750" algn="ctr">
              <a:buFontTx/>
              <a:buChar char="-"/>
            </a:pPr>
            <a:endParaRPr lang="en-GB" sz="1400" dirty="0">
              <a:solidFill>
                <a:srgbClr val="003300"/>
              </a:solidFill>
              <a:cs typeface="Arabic Typesetting" panose="03020402040406030203" pitchFamily="66" charset="-78"/>
            </a:endParaRPr>
          </a:p>
          <a:p>
            <a:pPr algn="just"/>
            <a:r>
              <a:rPr lang="en-GB" sz="1400" dirty="0">
                <a:solidFill>
                  <a:srgbClr val="003300"/>
                </a:solidFill>
                <a:cs typeface="Arabic Typesetting" panose="03020402040406030203" pitchFamily="66" charset="-78"/>
              </a:rPr>
              <a:t>Control              250                   500                      750                 1000              1250            1500            1750           2000 </a:t>
            </a:r>
            <a:r>
              <a:rPr lang="en-GB" sz="1400" dirty="0" err="1">
                <a:solidFill>
                  <a:srgbClr val="003300"/>
                </a:solidFill>
                <a:cs typeface="Arabic Typesetting" panose="03020402040406030203" pitchFamily="66" charset="-78"/>
              </a:rPr>
              <a:t>Gy</a:t>
            </a:r>
            <a:endParaRPr lang="en-GB" sz="1400" dirty="0">
              <a:solidFill>
                <a:srgbClr val="003300"/>
              </a:solidFill>
              <a:cs typeface="Arabic Typesetting" panose="03020402040406030203" pitchFamily="66" charset="-78"/>
            </a:endParaRPr>
          </a:p>
        </p:txBody>
      </p:sp>
      <p:pic>
        <p:nvPicPr>
          <p:cNvPr id="10" name="Picture 2" descr="R:\rsrch\ib614\lab\Lenka\projects\radiation treatment\IAEA Vienna\pictures\11.9.2015\IMG_002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23" t="15790" r="11313" b="22021"/>
          <a:stretch/>
        </p:blipFill>
        <p:spPr bwMode="auto">
          <a:xfrm rot="5400000">
            <a:off x="7672812" y="2121062"/>
            <a:ext cx="1296000" cy="734459"/>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11" name="Picture 3" descr="R:\rsrch\ib614\lab\Lenka\projects\radiation treatment\IAEA Vienna\pictures\11.9.2015\IMG_002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41" t="19927" r="7964" b="23988"/>
          <a:stretch/>
        </p:blipFill>
        <p:spPr bwMode="auto">
          <a:xfrm rot="5400000">
            <a:off x="6800790" y="2127595"/>
            <a:ext cx="1297392"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rsrch\ib614\lab\Lenka\projects\radiation treatment\IAEA Vienna\pictures\11.9.2015\IMG_002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201" t="17632" r="2011" b="26554"/>
          <a:stretch/>
        </p:blipFill>
        <p:spPr bwMode="auto">
          <a:xfrm rot="5400000">
            <a:off x="5944991" y="2128824"/>
            <a:ext cx="1296000" cy="7352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R:\rsrch\ib614\lab\Lenka\projects\radiation treatment\IAEA Vienna\pictures\11.9.2015\IMG_001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395" t="15719" r="27394" b="31989"/>
          <a:stretch/>
        </p:blipFill>
        <p:spPr bwMode="auto">
          <a:xfrm rot="5400000">
            <a:off x="5099541" y="2105229"/>
            <a:ext cx="1296000" cy="7915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rsrch\ib614\lab\Lenka\projects\radiation treatment\IAEA Vienna\pictures\11.9.2015\IMG_001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70" t="27564" r="33187" b="25020"/>
          <a:stretch/>
        </p:blipFill>
        <p:spPr bwMode="auto">
          <a:xfrm rot="5400000">
            <a:off x="4194240" y="2117860"/>
            <a:ext cx="1296000" cy="7662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R:\rsrch\ib614\lab\Lenka\projects\radiation treatment\IAEA Vienna\pictures\11.9.2015\IMG_001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455" t="7664" r="28212" b="24601"/>
          <a:stretch/>
        </p:blipFill>
        <p:spPr bwMode="auto">
          <a:xfrm rot="5400000">
            <a:off x="3165500" y="1967082"/>
            <a:ext cx="1296000" cy="10233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rsrch\ib614\lab\Lenka\projects\radiation treatment\IAEA Vienna\pictures\11.9.2015\IMG_001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366" t="18243" r="26033" b="11551"/>
          <a:stretch/>
        </p:blipFill>
        <p:spPr bwMode="auto">
          <a:xfrm rot="5400000">
            <a:off x="2020129" y="1948115"/>
            <a:ext cx="1296000" cy="10562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R:\rsrch\ib614\lab\Lenka\projects\radiation treatment\IAEA Vienna\pictures\11.9.2015\IMG_001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347" t="23930" r="29799" b="23776"/>
          <a:stretch/>
        </p:blipFill>
        <p:spPr bwMode="auto">
          <a:xfrm rot="5400000">
            <a:off x="989664" y="2049114"/>
            <a:ext cx="1296000" cy="835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R:\rsrch\ib614\lab\Lenka\projects\radiation treatment\IAEA Vienna\pictures\11.9.2015\IMG_0008.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499" t="18790" r="27845" b="32877"/>
          <a:stretch/>
        </p:blipFill>
        <p:spPr bwMode="auto">
          <a:xfrm rot="5400000">
            <a:off x="59053" y="2036983"/>
            <a:ext cx="1296000" cy="8595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3"/>
          <a:stretch>
            <a:fillRect/>
          </a:stretch>
        </p:blipFill>
        <p:spPr>
          <a:xfrm>
            <a:off x="230189" y="3215006"/>
            <a:ext cx="1979712" cy="381565"/>
          </a:xfrm>
          <a:prstGeom prst="rect">
            <a:avLst/>
          </a:prstGeom>
        </p:spPr>
      </p:pic>
      <p:pic>
        <p:nvPicPr>
          <p:cNvPr id="20" name="Picture 5" descr="Brassica napus - Köhler–s Medizinal-Pflanzen-169.jpg"/>
          <p:cNvPicPr>
            <a:picLocks noChangeAspect="1" noChangeArrowheads="1"/>
          </p:cNvPicPr>
          <p:nvPr/>
        </p:nvPicPr>
        <p:blipFill rotWithShape="1">
          <a:blip r:embed="rId2">
            <a:extLst>
              <a:ext uri="{28A0092B-C50C-407E-A947-70E740481C1C}">
                <a14:useLocalDpi xmlns:a14="http://schemas.microsoft.com/office/drawing/2010/main" val="0"/>
              </a:ext>
            </a:extLst>
          </a:blip>
          <a:srcRect r="80668" b="53139"/>
          <a:stretch/>
        </p:blipFill>
        <p:spPr bwMode="auto">
          <a:xfrm>
            <a:off x="2792754" y="3134741"/>
            <a:ext cx="447349" cy="13338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5737_480x.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6262" y="3712743"/>
            <a:ext cx="1008112" cy="882098"/>
          </a:xfrm>
          <a:prstGeom prst="ellipse">
            <a:avLst/>
          </a:prstGeom>
          <a:ln>
            <a:noFill/>
          </a:ln>
          <a:effectLst>
            <a:softEdge rad="112500"/>
          </a:effectLst>
        </p:spPr>
      </p:pic>
      <p:pic>
        <p:nvPicPr>
          <p:cNvPr id="22" name="Picture 21" descr="5737_480x.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98838" y="3712743"/>
            <a:ext cx="1008112" cy="882098"/>
          </a:xfrm>
          <a:prstGeom prst="ellipse">
            <a:avLst/>
          </a:prstGeom>
          <a:ln>
            <a:noFill/>
          </a:ln>
          <a:effectLst>
            <a:softEdge rad="112500"/>
          </a:effectLst>
        </p:spPr>
      </p:pic>
      <p:cxnSp>
        <p:nvCxnSpPr>
          <p:cNvPr id="23" name="Straight Arrow Connector 22"/>
          <p:cNvCxnSpPr/>
          <p:nvPr/>
        </p:nvCxnSpPr>
        <p:spPr>
          <a:xfrm>
            <a:off x="2276458" y="4216799"/>
            <a:ext cx="360000" cy="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91530" y="4216799"/>
            <a:ext cx="360000" cy="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84786" y="4216799"/>
            <a:ext cx="360000" cy="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362988" y="4517808"/>
            <a:ext cx="394660" cy="276999"/>
          </a:xfrm>
          <a:prstGeom prst="rect">
            <a:avLst/>
          </a:prstGeom>
        </p:spPr>
        <p:txBody>
          <a:bodyPr wrap="none">
            <a:spAutoFit/>
          </a:bodyPr>
          <a:lstStyle/>
          <a:p>
            <a:r>
              <a:rPr lang="en-GB" sz="1200" dirty="0">
                <a:cs typeface="Arabic Typesetting" panose="03020402040406030203" pitchFamily="66" charset="-78"/>
              </a:rPr>
              <a:t>M1</a:t>
            </a:r>
          </a:p>
        </p:txBody>
      </p:sp>
      <p:sp>
        <p:nvSpPr>
          <p:cNvPr id="27" name="Rectangle 26"/>
          <p:cNvSpPr/>
          <p:nvPr/>
        </p:nvSpPr>
        <p:spPr>
          <a:xfrm>
            <a:off x="2854779" y="4500487"/>
            <a:ext cx="394660" cy="276999"/>
          </a:xfrm>
          <a:prstGeom prst="rect">
            <a:avLst/>
          </a:prstGeom>
        </p:spPr>
        <p:txBody>
          <a:bodyPr wrap="none">
            <a:spAutoFit/>
          </a:bodyPr>
          <a:lstStyle/>
          <a:p>
            <a:r>
              <a:rPr lang="en-GB" sz="1200" dirty="0">
                <a:cs typeface="Arabic Typesetting" panose="03020402040406030203" pitchFamily="66" charset="-78"/>
              </a:rPr>
              <a:t>M1</a:t>
            </a:r>
          </a:p>
        </p:txBody>
      </p:sp>
      <p:sp>
        <p:nvSpPr>
          <p:cNvPr id="28" name="Rectangle 27"/>
          <p:cNvSpPr/>
          <p:nvPr/>
        </p:nvSpPr>
        <p:spPr>
          <a:xfrm>
            <a:off x="4292287" y="4492983"/>
            <a:ext cx="394660" cy="276999"/>
          </a:xfrm>
          <a:prstGeom prst="rect">
            <a:avLst/>
          </a:prstGeom>
        </p:spPr>
        <p:txBody>
          <a:bodyPr wrap="none">
            <a:spAutoFit/>
          </a:bodyPr>
          <a:lstStyle/>
          <a:p>
            <a:r>
              <a:rPr lang="en-GB" sz="1200" dirty="0">
                <a:cs typeface="Arabic Typesetting" panose="03020402040406030203" pitchFamily="66" charset="-78"/>
              </a:rPr>
              <a:t>M2</a:t>
            </a:r>
          </a:p>
        </p:txBody>
      </p:sp>
      <p:sp>
        <p:nvSpPr>
          <p:cNvPr id="29" name="Rectangle 28"/>
          <p:cNvSpPr/>
          <p:nvPr/>
        </p:nvSpPr>
        <p:spPr>
          <a:xfrm>
            <a:off x="5856729" y="4506417"/>
            <a:ext cx="394660" cy="276999"/>
          </a:xfrm>
          <a:prstGeom prst="rect">
            <a:avLst/>
          </a:prstGeom>
        </p:spPr>
        <p:txBody>
          <a:bodyPr wrap="none">
            <a:spAutoFit/>
          </a:bodyPr>
          <a:lstStyle/>
          <a:p>
            <a:r>
              <a:rPr lang="en-GB" sz="1200" dirty="0">
                <a:cs typeface="Arabic Typesetting" panose="03020402040406030203" pitchFamily="66" charset="-78"/>
              </a:rPr>
              <a:t>M2</a:t>
            </a:r>
          </a:p>
        </p:txBody>
      </p:sp>
      <p:sp>
        <p:nvSpPr>
          <p:cNvPr id="30" name="Rectangle 29"/>
          <p:cNvSpPr/>
          <p:nvPr/>
        </p:nvSpPr>
        <p:spPr>
          <a:xfrm>
            <a:off x="5604540" y="4235681"/>
            <a:ext cx="934750" cy="338554"/>
          </a:xfrm>
          <a:prstGeom prst="rect">
            <a:avLst/>
          </a:prstGeom>
          <a:solidFill>
            <a:schemeClr val="bg1"/>
          </a:solidFill>
          <a:ln w="19050">
            <a:solidFill>
              <a:srgbClr val="FF0000"/>
            </a:solidFill>
          </a:ln>
          <a:effectLst>
            <a:softEdge rad="63500"/>
          </a:effectLst>
        </p:spPr>
        <p:txBody>
          <a:bodyPr wrap="square">
            <a:spAutoFit/>
          </a:bodyPr>
          <a:lstStyle/>
          <a:p>
            <a:r>
              <a:rPr lang="en-GB" sz="1600" dirty="0">
                <a:solidFill>
                  <a:srgbClr val="FF0000"/>
                </a:solidFill>
              </a:rPr>
              <a:t>DNA </a:t>
            </a:r>
            <a:r>
              <a:rPr lang="en-GB" sz="1600" dirty="0" err="1">
                <a:solidFill>
                  <a:srgbClr val="FF0000"/>
                </a:solidFill>
              </a:rPr>
              <a:t>Seq</a:t>
            </a:r>
            <a:endParaRPr lang="en-GB" sz="1600" dirty="0">
              <a:solidFill>
                <a:srgbClr val="FF0000"/>
              </a:solidFill>
            </a:endParaRPr>
          </a:p>
        </p:txBody>
      </p:sp>
      <p:cxnSp>
        <p:nvCxnSpPr>
          <p:cNvPr id="31" name="Straight Arrow Connector 30"/>
          <p:cNvCxnSpPr/>
          <p:nvPr/>
        </p:nvCxnSpPr>
        <p:spPr>
          <a:xfrm>
            <a:off x="6505210" y="4216799"/>
            <a:ext cx="360000" cy="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descr="5737_480x.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71721" y="3692137"/>
            <a:ext cx="1008112" cy="882098"/>
          </a:xfrm>
          <a:prstGeom prst="ellipse">
            <a:avLst/>
          </a:prstGeom>
          <a:ln>
            <a:noFill/>
          </a:ln>
          <a:effectLst>
            <a:softEdge rad="112500"/>
          </a:effectLst>
        </p:spPr>
      </p:pic>
      <p:sp>
        <p:nvSpPr>
          <p:cNvPr id="33" name="Rectangle 32"/>
          <p:cNvSpPr/>
          <p:nvPr/>
        </p:nvSpPr>
        <p:spPr>
          <a:xfrm>
            <a:off x="7365170" y="4472377"/>
            <a:ext cx="394660" cy="276999"/>
          </a:xfrm>
          <a:prstGeom prst="rect">
            <a:avLst/>
          </a:prstGeom>
        </p:spPr>
        <p:txBody>
          <a:bodyPr wrap="none">
            <a:spAutoFit/>
          </a:bodyPr>
          <a:lstStyle/>
          <a:p>
            <a:r>
              <a:rPr lang="en-GB" sz="1200" dirty="0">
                <a:cs typeface="Arabic Typesetting" panose="03020402040406030203" pitchFamily="66" charset="-78"/>
              </a:rPr>
              <a:t>M3</a:t>
            </a:r>
          </a:p>
        </p:txBody>
      </p:sp>
      <p:sp>
        <p:nvSpPr>
          <p:cNvPr id="34" name="Text Box 4"/>
          <p:cNvSpPr txBox="1">
            <a:spLocks noChangeArrowheads="1"/>
          </p:cNvSpPr>
          <p:nvPr/>
        </p:nvSpPr>
        <p:spPr bwMode="auto">
          <a:xfrm>
            <a:off x="156282" y="1193136"/>
            <a:ext cx="8955861"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en-GB" sz="2000" b="1" dirty="0">
                <a:solidFill>
                  <a:srgbClr val="034932"/>
                </a:solidFill>
                <a:latin typeface="Calibri" panose="020F0502020204030204" pitchFamily="34" charset="0"/>
              </a:rPr>
              <a:t>Genome re-sequenced radiation mutagenesis </a:t>
            </a:r>
            <a:r>
              <a:rPr lang="en-GB" sz="2000" b="1" dirty="0" smtClean="0">
                <a:solidFill>
                  <a:srgbClr val="034932"/>
                </a:solidFill>
                <a:latin typeface="Calibri" panose="020F0502020204030204" pitchFamily="34" charset="0"/>
              </a:rPr>
              <a:t>panel</a:t>
            </a:r>
            <a:endParaRPr lang="en-GB" sz="2000" b="1" dirty="0">
              <a:solidFill>
                <a:srgbClr val="034932"/>
              </a:solidFill>
              <a:latin typeface="Calibri" panose="020F0502020204030204" pitchFamily="34" charset="0"/>
            </a:endParaRPr>
          </a:p>
        </p:txBody>
      </p:sp>
      <p:sp>
        <p:nvSpPr>
          <p:cNvPr id="35" name="TextBox 34"/>
          <p:cNvSpPr txBox="1"/>
          <p:nvPr/>
        </p:nvSpPr>
        <p:spPr>
          <a:xfrm>
            <a:off x="2137268" y="4977973"/>
            <a:ext cx="1826754" cy="461665"/>
          </a:xfrm>
          <a:prstGeom prst="rect">
            <a:avLst/>
          </a:prstGeom>
          <a:noFill/>
        </p:spPr>
        <p:txBody>
          <a:bodyPr wrap="square" rtlCol="0">
            <a:spAutoFit/>
          </a:bodyPr>
          <a:lstStyle/>
          <a:p>
            <a:pPr algn="ctr"/>
            <a:r>
              <a:rPr lang="en-GB" sz="1200" b="1" dirty="0" err="1">
                <a:solidFill>
                  <a:srgbClr val="044C31"/>
                </a:solidFill>
                <a:latin typeface="Arial" panose="020B0604020202020204" pitchFamily="34" charset="0"/>
                <a:cs typeface="Arial" panose="020B0604020202020204" pitchFamily="34" charset="0"/>
              </a:rPr>
              <a:t>Selfed</a:t>
            </a:r>
            <a:r>
              <a:rPr lang="en-GB" sz="1200" b="1" dirty="0">
                <a:solidFill>
                  <a:srgbClr val="044C31"/>
                </a:solidFill>
                <a:latin typeface="Arial" panose="020B0604020202020204" pitchFamily="34" charset="0"/>
                <a:cs typeface="Arial" panose="020B0604020202020204" pitchFamily="34" charset="0"/>
              </a:rPr>
              <a:t> plants</a:t>
            </a:r>
          </a:p>
          <a:p>
            <a:pPr algn="ctr"/>
            <a:endParaRPr lang="en-GB" sz="1200" b="1" dirty="0">
              <a:solidFill>
                <a:srgbClr val="044C31"/>
              </a:solidFill>
              <a:latin typeface="Arial" panose="020B0604020202020204" pitchFamily="34" charset="0"/>
              <a:cs typeface="Arial" panose="020B0604020202020204" pitchFamily="34" charset="0"/>
            </a:endParaRPr>
          </a:p>
        </p:txBody>
      </p:sp>
      <p:sp>
        <p:nvSpPr>
          <p:cNvPr id="36" name="Rectangle 35"/>
          <p:cNvSpPr/>
          <p:nvPr/>
        </p:nvSpPr>
        <p:spPr>
          <a:xfrm>
            <a:off x="5145270" y="4973072"/>
            <a:ext cx="1991515" cy="830997"/>
          </a:xfrm>
          <a:prstGeom prst="rect">
            <a:avLst/>
          </a:prstGeom>
        </p:spPr>
        <p:txBody>
          <a:bodyPr wrap="square">
            <a:spAutoFit/>
          </a:bodyPr>
          <a:lstStyle/>
          <a:p>
            <a:pPr algn="ctr"/>
            <a:r>
              <a:rPr lang="en-GB" sz="1200" b="1" dirty="0">
                <a:solidFill>
                  <a:srgbClr val="044C31"/>
                </a:solidFill>
                <a:latin typeface="Arial" panose="020B0604020202020204" pitchFamily="34" charset="0"/>
                <a:cs typeface="Arial" panose="020B0604020202020204" pitchFamily="34" charset="0"/>
              </a:rPr>
              <a:t>~1K </a:t>
            </a:r>
            <a:r>
              <a:rPr lang="en-GB" sz="1200" b="1" dirty="0" err="1">
                <a:solidFill>
                  <a:srgbClr val="044C31"/>
                </a:solidFill>
                <a:latin typeface="Arial" panose="020B0604020202020204" pitchFamily="34" charset="0"/>
                <a:cs typeface="Arial" panose="020B0604020202020204" pitchFamily="34" charset="0"/>
              </a:rPr>
              <a:t>selfed</a:t>
            </a:r>
            <a:r>
              <a:rPr lang="en-GB" sz="1200" b="1" dirty="0">
                <a:solidFill>
                  <a:srgbClr val="044C31"/>
                </a:solidFill>
                <a:latin typeface="Arial" panose="020B0604020202020204" pitchFamily="34" charset="0"/>
                <a:cs typeface="Arial" panose="020B0604020202020204" pitchFamily="34" charset="0"/>
              </a:rPr>
              <a:t> M</a:t>
            </a:r>
            <a:r>
              <a:rPr lang="en-GB" sz="1200" b="1" baseline="-25000" dirty="0">
                <a:solidFill>
                  <a:srgbClr val="044C31"/>
                </a:solidFill>
                <a:latin typeface="Arial" panose="020B0604020202020204" pitchFamily="34" charset="0"/>
                <a:cs typeface="Arial" panose="020B0604020202020204" pitchFamily="34" charset="0"/>
              </a:rPr>
              <a:t>2 </a:t>
            </a:r>
            <a:r>
              <a:rPr lang="en-GB" sz="1200" b="1" dirty="0">
                <a:solidFill>
                  <a:srgbClr val="044C31"/>
                </a:solidFill>
                <a:latin typeface="Arial" panose="020B0604020202020204" pitchFamily="34" charset="0"/>
                <a:cs typeface="Arial" panose="020B0604020202020204" pitchFamily="34" charset="0"/>
              </a:rPr>
              <a:t>plants per one M</a:t>
            </a:r>
            <a:r>
              <a:rPr lang="en-GB" sz="1200" b="1" baseline="-25000" dirty="0">
                <a:solidFill>
                  <a:srgbClr val="044C31"/>
                </a:solidFill>
                <a:latin typeface="Arial" panose="020B0604020202020204" pitchFamily="34" charset="0"/>
                <a:cs typeface="Arial" panose="020B0604020202020204" pitchFamily="34" charset="0"/>
              </a:rPr>
              <a:t>1</a:t>
            </a:r>
            <a:r>
              <a:rPr lang="en-GB" sz="1200" b="1" dirty="0">
                <a:solidFill>
                  <a:srgbClr val="044C31"/>
                </a:solidFill>
                <a:latin typeface="Arial" panose="020B0604020202020204" pitchFamily="34" charset="0"/>
                <a:cs typeface="Arial" panose="020B0604020202020204" pitchFamily="34" charset="0"/>
              </a:rPr>
              <a:t> individual</a:t>
            </a:r>
          </a:p>
          <a:p>
            <a:pPr algn="ctr"/>
            <a:endParaRPr lang="en-GB" sz="1200" b="1" dirty="0">
              <a:solidFill>
                <a:srgbClr val="044C31"/>
              </a:solidFill>
              <a:latin typeface="Arial" panose="020B0604020202020204" pitchFamily="34" charset="0"/>
              <a:cs typeface="Arial" panose="020B0604020202020204" pitchFamily="34" charset="0"/>
            </a:endParaRPr>
          </a:p>
          <a:p>
            <a:pPr algn="ctr"/>
            <a:r>
              <a:rPr lang="en-GB" sz="1200" b="1" dirty="0">
                <a:solidFill>
                  <a:srgbClr val="044C31"/>
                </a:solidFill>
                <a:latin typeface="Arial" panose="020B0604020202020204" pitchFamily="34" charset="0"/>
                <a:cs typeface="Arial" panose="020B0604020202020204" pitchFamily="34" charset="0"/>
              </a:rPr>
              <a:t>DNA extraction</a:t>
            </a:r>
          </a:p>
        </p:txBody>
      </p:sp>
      <p:sp>
        <p:nvSpPr>
          <p:cNvPr id="37" name="Rectangle 36"/>
          <p:cNvSpPr/>
          <p:nvPr/>
        </p:nvSpPr>
        <p:spPr>
          <a:xfrm>
            <a:off x="7265884" y="4979481"/>
            <a:ext cx="1313708" cy="276999"/>
          </a:xfrm>
          <a:prstGeom prst="rect">
            <a:avLst/>
          </a:prstGeom>
        </p:spPr>
        <p:txBody>
          <a:bodyPr wrap="square">
            <a:spAutoFit/>
          </a:bodyPr>
          <a:lstStyle/>
          <a:p>
            <a:r>
              <a:rPr lang="en-GB" sz="1200" b="1" dirty="0">
                <a:solidFill>
                  <a:srgbClr val="044C31"/>
                </a:solidFill>
                <a:latin typeface="Arial" panose="020B0604020202020204" pitchFamily="34" charset="0"/>
                <a:cs typeface="Arial" panose="020B0604020202020204" pitchFamily="34" charset="0"/>
              </a:rPr>
              <a:t>Seed stock</a:t>
            </a:r>
          </a:p>
        </p:txBody>
      </p:sp>
      <p:sp>
        <p:nvSpPr>
          <p:cNvPr id="38" name="TextBox 37"/>
          <p:cNvSpPr txBox="1"/>
          <p:nvPr/>
        </p:nvSpPr>
        <p:spPr>
          <a:xfrm>
            <a:off x="773034" y="4971563"/>
            <a:ext cx="1491245" cy="461665"/>
          </a:xfrm>
          <a:prstGeom prst="rect">
            <a:avLst/>
          </a:prstGeom>
          <a:noFill/>
        </p:spPr>
        <p:txBody>
          <a:bodyPr wrap="square" rtlCol="0">
            <a:spAutoFit/>
          </a:bodyPr>
          <a:lstStyle/>
          <a:p>
            <a:pPr algn="ctr"/>
            <a:r>
              <a:rPr lang="en-GB" sz="1200" b="1" dirty="0">
                <a:solidFill>
                  <a:srgbClr val="044C31"/>
                </a:solidFill>
                <a:latin typeface="Arial" panose="020B0604020202020204" pitchFamily="34" charset="0"/>
                <a:cs typeface="Arial" panose="020B0604020202020204" pitchFamily="34" charset="0"/>
              </a:rPr>
              <a:t>Gamma irradiation</a:t>
            </a:r>
          </a:p>
        </p:txBody>
      </p:sp>
      <p:sp>
        <p:nvSpPr>
          <p:cNvPr id="43" name="TextBox 42"/>
          <p:cNvSpPr txBox="1"/>
          <p:nvPr/>
        </p:nvSpPr>
        <p:spPr>
          <a:xfrm>
            <a:off x="-2794" y="362778"/>
            <a:ext cx="9144000" cy="830997"/>
          </a:xfrm>
          <a:prstGeom prst="rect">
            <a:avLst/>
          </a:prstGeom>
          <a:noFill/>
        </p:spPr>
        <p:txBody>
          <a:bodyPr wrap="square" rtlCol="0">
            <a:spAutoFit/>
          </a:bodyPr>
          <a:lstStyle/>
          <a:p>
            <a:pPr algn="ctr"/>
            <a:r>
              <a:rPr lang="en-GB" sz="2400" b="1" dirty="0" smtClean="0">
                <a:solidFill>
                  <a:schemeClr val="accent5">
                    <a:lumMod val="50000"/>
                  </a:schemeClr>
                </a:solidFill>
                <a:latin typeface="Calibri" panose="020F0502020204030204" pitchFamily="34" charset="0"/>
                <a:cs typeface="Arial" pitchFamily="34" charset="0"/>
              </a:rPr>
              <a:t>WP3.3 Developing pre-breeding lines from mutagenized populations (JIC, </a:t>
            </a:r>
            <a:r>
              <a:rPr lang="en-GB" sz="2400" b="1" dirty="0" err="1" smtClean="0">
                <a:solidFill>
                  <a:schemeClr val="accent5">
                    <a:lumMod val="50000"/>
                  </a:schemeClr>
                </a:solidFill>
                <a:latin typeface="Calibri" panose="020F0502020204030204" pitchFamily="34" charset="0"/>
                <a:cs typeface="Arial" pitchFamily="34" charset="0"/>
              </a:rPr>
              <a:t>UoY</a:t>
            </a:r>
            <a:r>
              <a:rPr lang="en-GB" sz="2400" b="1" dirty="0" smtClean="0">
                <a:solidFill>
                  <a:schemeClr val="accent5">
                    <a:lumMod val="50000"/>
                  </a:schemeClr>
                </a:solidFill>
                <a:latin typeface="Calibri" panose="020F0502020204030204" pitchFamily="34" charset="0"/>
                <a:cs typeface="Arial" pitchFamily="34" charset="0"/>
              </a:rPr>
              <a:t>)</a:t>
            </a:r>
            <a:endParaRPr lang="en-GB" sz="2400" b="1" i="1" dirty="0">
              <a:solidFill>
                <a:schemeClr val="accent5">
                  <a:lumMod val="50000"/>
                </a:schemeClr>
              </a:solidFill>
              <a:latin typeface="Calibri" panose="020F0502020204030204" pitchFamily="34" charset="0"/>
              <a:cs typeface="Arial" pitchFamily="34" charset="0"/>
            </a:endParaRPr>
          </a:p>
        </p:txBody>
      </p:sp>
      <p:grpSp>
        <p:nvGrpSpPr>
          <p:cNvPr id="44" name="Group 43"/>
          <p:cNvGrpSpPr/>
          <p:nvPr/>
        </p:nvGrpSpPr>
        <p:grpSpPr>
          <a:xfrm>
            <a:off x="-2794" y="6309320"/>
            <a:ext cx="9144000" cy="548680"/>
            <a:chOff x="0" y="6309320"/>
            <a:chExt cx="9144000" cy="548680"/>
          </a:xfrm>
        </p:grpSpPr>
        <p:sp>
          <p:nvSpPr>
            <p:cNvPr id="45" name="Rectangle 44"/>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40" name="TextBox 39"/>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42391848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58" y="483766"/>
            <a:ext cx="9144000" cy="830997"/>
          </a:xfrm>
          <a:prstGeom prst="rect">
            <a:avLst/>
          </a:prstGeom>
          <a:noFill/>
        </p:spPr>
        <p:txBody>
          <a:bodyPr wrap="square" rtlCol="0">
            <a:spAutoFit/>
          </a:bodyPr>
          <a:lstStyle/>
          <a:p>
            <a:pPr algn="ctr"/>
            <a:r>
              <a:rPr lang="en-GB" sz="2400" b="1" dirty="0">
                <a:solidFill>
                  <a:schemeClr val="accent5">
                    <a:lumMod val="50000"/>
                  </a:schemeClr>
                </a:solidFill>
                <a:latin typeface="Calibri" panose="020F0502020204030204" pitchFamily="34" charset="0"/>
                <a:cs typeface="Arial" pitchFamily="34" charset="0"/>
              </a:rPr>
              <a:t>Genomics-led predictive mutation </a:t>
            </a:r>
            <a:r>
              <a:rPr lang="en-GB" sz="2400" b="1" dirty="0" smtClean="0">
                <a:solidFill>
                  <a:schemeClr val="accent5">
                    <a:lumMod val="50000"/>
                  </a:schemeClr>
                </a:solidFill>
                <a:latin typeface="Calibri" panose="020F0502020204030204" pitchFamily="34" charset="0"/>
                <a:cs typeface="Arial" pitchFamily="34" charset="0"/>
              </a:rPr>
              <a:t>breeding by using </a:t>
            </a:r>
            <a:r>
              <a:rPr lang="en-GB" sz="2400" b="1" dirty="0" err="1" smtClean="0">
                <a:solidFill>
                  <a:schemeClr val="accent5">
                    <a:lumMod val="50000"/>
                  </a:schemeClr>
                </a:solidFill>
                <a:latin typeface="Calibri" panose="020F0502020204030204" pitchFamily="34" charset="0"/>
                <a:cs typeface="Arial" pitchFamily="34" charset="0"/>
              </a:rPr>
              <a:t>Maplus</a:t>
            </a:r>
            <a:r>
              <a:rPr lang="en-GB" sz="2400" b="1" dirty="0" smtClean="0">
                <a:solidFill>
                  <a:schemeClr val="accent5">
                    <a:lumMod val="50000"/>
                  </a:schemeClr>
                </a:solidFill>
                <a:latin typeface="Calibri" panose="020F0502020204030204" pitchFamily="34" charset="0"/>
                <a:cs typeface="Arial" pitchFamily="34" charset="0"/>
              </a:rPr>
              <a:t> gamma radiation mutagenized population</a:t>
            </a:r>
            <a:endParaRPr lang="en-GB" sz="2400" b="1" i="1" dirty="0">
              <a:solidFill>
                <a:schemeClr val="accent5">
                  <a:lumMod val="50000"/>
                </a:schemeClr>
              </a:solidFill>
              <a:latin typeface="Calibri" panose="020F0502020204030204" pitchFamily="34" charset="0"/>
              <a:cs typeface="Arial" pitchFamily="34" charset="0"/>
            </a:endParaRPr>
          </a:p>
        </p:txBody>
      </p:sp>
      <p:sp>
        <p:nvSpPr>
          <p:cNvPr id="8" name="TextBox 7"/>
          <p:cNvSpPr txBox="1"/>
          <p:nvPr/>
        </p:nvSpPr>
        <p:spPr>
          <a:xfrm>
            <a:off x="-2658" y="1787684"/>
            <a:ext cx="8541761" cy="3170099"/>
          </a:xfrm>
          <a:prstGeom prst="rect">
            <a:avLst/>
          </a:prstGeom>
          <a:noFill/>
        </p:spPr>
        <p:txBody>
          <a:bodyPr wrap="square" rtlCol="0">
            <a:spAutoFit/>
          </a:bodyPr>
          <a:lstStyle/>
          <a:p>
            <a:pPr marL="342900" indent="-342900">
              <a:buFont typeface="Arial" panose="020B0604020202020204" pitchFamily="34" charset="0"/>
              <a:buChar char="•"/>
            </a:pPr>
            <a:r>
              <a:rPr lang="en-GB" sz="2000" b="1" dirty="0" err="1" smtClean="0">
                <a:solidFill>
                  <a:srgbClr val="04481E"/>
                </a:solidFill>
                <a:cs typeface="Arial" pitchFamily="34" charset="0"/>
              </a:rPr>
              <a:t>Maplus</a:t>
            </a:r>
            <a:r>
              <a:rPr lang="en-GB" sz="2000" b="1" dirty="0" smtClean="0">
                <a:solidFill>
                  <a:srgbClr val="04481E"/>
                </a:solidFill>
                <a:cs typeface="Arial" pitchFamily="34" charset="0"/>
              </a:rPr>
              <a:t> (WOSR, low GSL, high </a:t>
            </a:r>
            <a:r>
              <a:rPr lang="en-GB" sz="2000" b="1" dirty="0" err="1" smtClean="0">
                <a:solidFill>
                  <a:srgbClr val="04481E"/>
                </a:solidFill>
                <a:cs typeface="Arial" pitchFamily="34" charset="0"/>
              </a:rPr>
              <a:t>erucic</a:t>
            </a:r>
            <a:r>
              <a:rPr lang="en-GB" sz="2000" b="1" dirty="0" smtClean="0">
                <a:solidFill>
                  <a:srgbClr val="04481E"/>
                </a:solidFill>
                <a:cs typeface="Arial" pitchFamily="34" charset="0"/>
              </a:rPr>
              <a:t>, strong </a:t>
            </a:r>
            <a:r>
              <a:rPr lang="en-GB" sz="2000" b="1" dirty="0" err="1" smtClean="0">
                <a:solidFill>
                  <a:srgbClr val="04481E"/>
                </a:solidFill>
                <a:cs typeface="Arial" pitchFamily="34" charset="0"/>
              </a:rPr>
              <a:t>vernalization</a:t>
            </a:r>
            <a:r>
              <a:rPr lang="en-GB" sz="2000" b="1" dirty="0" smtClean="0">
                <a:solidFill>
                  <a:srgbClr val="04481E"/>
                </a:solidFill>
                <a:cs typeface="Arial" pitchFamily="34" charset="0"/>
              </a:rPr>
              <a:t> requirement)</a:t>
            </a: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r>
              <a:rPr lang="en-GB" sz="2000" b="1" dirty="0" smtClean="0">
                <a:solidFill>
                  <a:srgbClr val="04481E"/>
                </a:solidFill>
                <a:cs typeface="Arial" pitchFamily="34" charset="0"/>
              </a:rPr>
              <a:t>Gamma irradiated at the International Atomic Energy Agency, Austria</a:t>
            </a: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r>
              <a:rPr lang="en-GB" sz="2000" b="1" dirty="0" smtClean="0">
                <a:solidFill>
                  <a:srgbClr val="04481E"/>
                </a:solidFill>
                <a:cs typeface="Arial" pitchFamily="34" charset="0"/>
              </a:rPr>
              <a:t>~800 M</a:t>
            </a:r>
            <a:r>
              <a:rPr lang="en-GB" sz="2000" b="1" baseline="-25000" dirty="0" smtClean="0">
                <a:solidFill>
                  <a:srgbClr val="04481E"/>
                </a:solidFill>
                <a:cs typeface="Arial" pitchFamily="34" charset="0"/>
              </a:rPr>
              <a:t>2</a:t>
            </a:r>
            <a:r>
              <a:rPr lang="en-GB" sz="2000" b="1" dirty="0" smtClean="0">
                <a:solidFill>
                  <a:srgbClr val="04481E"/>
                </a:solidFill>
                <a:cs typeface="Arial" pitchFamily="34" charset="0"/>
              </a:rPr>
              <a:t> lines</a:t>
            </a:r>
          </a:p>
          <a:p>
            <a:endParaRPr lang="en-GB" sz="2000" b="1" dirty="0">
              <a:solidFill>
                <a:srgbClr val="04481E"/>
              </a:solidFill>
              <a:cs typeface="Arial" pitchFamily="34" charset="0"/>
            </a:endParaRPr>
          </a:p>
          <a:p>
            <a:pPr marL="342900" indent="-342900">
              <a:buFont typeface="Arial" panose="020B0604020202020204" pitchFamily="34" charset="0"/>
              <a:buChar char="•"/>
            </a:pPr>
            <a:r>
              <a:rPr lang="en-GB" sz="2000" b="1" dirty="0" smtClean="0">
                <a:solidFill>
                  <a:srgbClr val="04481E"/>
                </a:solidFill>
                <a:cs typeface="Arial" pitchFamily="34" charset="0"/>
              </a:rPr>
              <a:t>10x genome re-sequencing being conducted by Beijing Genomics Institute </a:t>
            </a: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r>
              <a:rPr lang="en-GB" sz="2000" b="1" dirty="0" smtClean="0">
                <a:solidFill>
                  <a:srgbClr val="04481E"/>
                </a:solidFill>
                <a:cs typeface="Arial" pitchFamily="34" charset="0"/>
              </a:rPr>
              <a:t>Genome re-sequencing ~ 600 lines completed</a:t>
            </a:r>
          </a:p>
          <a:p>
            <a:pPr marL="342900" indent="-342900">
              <a:buFont typeface="Arial" panose="020B0604020202020204" pitchFamily="34" charset="0"/>
              <a:buChar char="•"/>
            </a:pPr>
            <a:endParaRPr lang="en-GB" sz="2000" b="1" dirty="0">
              <a:solidFill>
                <a:srgbClr val="04481E"/>
              </a:solidFill>
              <a:cs typeface="Arial" pitchFamily="34" charset="0"/>
            </a:endParaRPr>
          </a:p>
        </p:txBody>
      </p:sp>
      <p:grpSp>
        <p:nvGrpSpPr>
          <p:cNvPr id="9" name="Group 8"/>
          <p:cNvGrpSpPr/>
          <p:nvPr/>
        </p:nvGrpSpPr>
        <p:grpSpPr>
          <a:xfrm>
            <a:off x="-2794" y="6309320"/>
            <a:ext cx="9144000" cy="548680"/>
            <a:chOff x="0" y="6309320"/>
            <a:chExt cx="9144000" cy="548680"/>
          </a:xfrm>
        </p:grpSpPr>
        <p:sp>
          <p:nvSpPr>
            <p:cNvPr id="10" name="Rectangle 9"/>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14" name="TextBox 13"/>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16511577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4765" y="346513"/>
            <a:ext cx="7886010" cy="5832647"/>
            <a:chOff x="467544" y="332657"/>
            <a:chExt cx="7886010" cy="5832647"/>
          </a:xfrm>
        </p:grpSpPr>
        <p:sp>
          <p:nvSpPr>
            <p:cNvPr id="8" name="TextBox 7"/>
            <p:cNvSpPr txBox="1"/>
            <p:nvPr/>
          </p:nvSpPr>
          <p:spPr>
            <a:xfrm>
              <a:off x="4211960" y="1167822"/>
              <a:ext cx="3322739" cy="276999"/>
            </a:xfrm>
            <a:prstGeom prst="rect">
              <a:avLst/>
            </a:prstGeom>
            <a:noFill/>
          </p:spPr>
          <p:txBody>
            <a:bodyPr wrap="square" rtlCol="0">
              <a:spAutoFit/>
            </a:bodyPr>
            <a:lstStyle/>
            <a:p>
              <a:pPr algn="ctr"/>
              <a:r>
                <a:rPr lang="en-GB" sz="1200" dirty="0" smtClean="0">
                  <a:latin typeface="Arial" panose="020B0604020202020204" pitchFamily="34" charset="0"/>
                  <a:cs typeface="Arial" panose="020B0604020202020204" pitchFamily="34" charset="0"/>
                </a:rPr>
                <a:t>Gamma irradiation M</a:t>
              </a:r>
              <a:r>
                <a:rPr lang="en-GB" sz="1200" baseline="-25000" dirty="0" smtClean="0">
                  <a:latin typeface="Arial" panose="020B0604020202020204" pitchFamily="34" charset="0"/>
                  <a:cs typeface="Arial" panose="020B0604020202020204" pitchFamily="34" charset="0"/>
                </a:rPr>
                <a:t>2</a:t>
              </a:r>
              <a:r>
                <a:rPr lang="en-GB" sz="1200" dirty="0" smtClean="0">
                  <a:latin typeface="Arial" panose="020B0604020202020204" pitchFamily="34" charset="0"/>
                  <a:cs typeface="Arial" panose="020B0604020202020204" pitchFamily="34" charset="0"/>
                </a:rPr>
                <a:t> lines (paired siblings)</a:t>
              </a:r>
              <a:endParaRPr lang="en-GB" sz="1200" dirty="0">
                <a:latin typeface="Arial" panose="020B0604020202020204" pitchFamily="34" charset="0"/>
                <a:cs typeface="Arial" panose="020B0604020202020204" pitchFamily="34" charset="0"/>
              </a:endParaRPr>
            </a:p>
          </p:txBody>
        </p:sp>
        <p:sp>
          <p:nvSpPr>
            <p:cNvPr id="9" name="Right Brace 8"/>
            <p:cNvSpPr/>
            <p:nvPr/>
          </p:nvSpPr>
          <p:spPr>
            <a:xfrm rot="16200000" flipV="1">
              <a:off x="5609292" y="-932124"/>
              <a:ext cx="272383" cy="499785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0" name="TextBox 9"/>
            <p:cNvSpPr txBox="1"/>
            <p:nvPr/>
          </p:nvSpPr>
          <p:spPr>
            <a:xfrm rot="16200000">
              <a:off x="897159" y="757132"/>
              <a:ext cx="1095172"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in </a:t>
              </a:r>
              <a:r>
                <a:rPr lang="en-GB" sz="1000" i="1" dirty="0">
                  <a:latin typeface="Arial" panose="020B0604020202020204" pitchFamily="34" charset="0"/>
                  <a:cs typeface="Arial" panose="020B0604020202020204" pitchFamily="34" charset="0"/>
                </a:rPr>
                <a:t>silico </a:t>
              </a:r>
              <a:r>
                <a:rPr lang="en-GB" sz="1000" dirty="0" smtClean="0">
                  <a:latin typeface="Arial" panose="020B0604020202020204" pitchFamily="34" charset="0"/>
                  <a:cs typeface="Arial" panose="020B0604020202020204" pitchFamily="34" charset="0"/>
                </a:rPr>
                <a:t>AACCC</a:t>
              </a:r>
              <a:endParaRPr lang="en-GB" sz="1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702" t="9914" r="8930" b="21019"/>
            <a:stretch/>
          </p:blipFill>
          <p:spPr>
            <a:xfrm>
              <a:off x="683567" y="1719559"/>
              <a:ext cx="7669987" cy="4445745"/>
            </a:xfrm>
            <a:prstGeom prst="rect">
              <a:avLst/>
            </a:prstGeom>
          </p:spPr>
        </p:pic>
        <p:cxnSp>
          <p:nvCxnSpPr>
            <p:cNvPr id="12" name="Straight Connector 11"/>
            <p:cNvCxnSpPr/>
            <p:nvPr/>
          </p:nvCxnSpPr>
          <p:spPr>
            <a:xfrm flipV="1">
              <a:off x="1878306" y="1385207"/>
              <a:ext cx="127429" cy="353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26242" y="1385207"/>
              <a:ext cx="27912" cy="362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792986" y="1385207"/>
              <a:ext cx="77283" cy="362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466290" y="1385207"/>
              <a:ext cx="112323" cy="353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618690" y="1385207"/>
              <a:ext cx="26105" cy="3592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1520353" y="938272"/>
              <a:ext cx="732893"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in silico </a:t>
              </a:r>
              <a:r>
                <a:rPr lang="en-GB" sz="1000" dirty="0" smtClean="0">
                  <a:latin typeface="Arial" panose="020B0604020202020204" pitchFamily="34" charset="0"/>
                  <a:cs typeface="Arial" panose="020B0604020202020204" pitchFamily="34" charset="0"/>
                </a:rPr>
                <a:t>C</a:t>
              </a:r>
              <a:endParaRPr lang="en-GB" sz="1000" dirty="0">
                <a:latin typeface="Arial" panose="020B0604020202020204" pitchFamily="34" charset="0"/>
                <a:cs typeface="Arial" panose="020B0604020202020204" pitchFamily="34" charset="0"/>
              </a:endParaRPr>
            </a:p>
          </p:txBody>
        </p:sp>
        <p:sp>
          <p:nvSpPr>
            <p:cNvPr id="18" name="TextBox 17"/>
            <p:cNvSpPr txBox="1"/>
            <p:nvPr/>
          </p:nvSpPr>
          <p:spPr>
            <a:xfrm rot="16200000">
              <a:off x="1505671" y="779574"/>
              <a:ext cx="1050288"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B. </a:t>
              </a:r>
              <a:r>
                <a:rPr lang="en-GB" sz="1000" i="1" dirty="0" err="1">
                  <a:latin typeface="Arial" panose="020B0604020202020204" pitchFamily="34" charset="0"/>
                  <a:cs typeface="Arial" panose="020B0604020202020204" pitchFamily="34" charset="0"/>
                </a:rPr>
                <a:t>o</a:t>
              </a:r>
              <a:r>
                <a:rPr lang="en-GB" sz="1000" i="1" dirty="0" err="1" smtClean="0">
                  <a:latin typeface="Arial" panose="020B0604020202020204" pitchFamily="34" charset="0"/>
                  <a:cs typeface="Arial" panose="020B0604020202020204" pitchFamily="34" charset="0"/>
                </a:rPr>
                <a:t>leracea</a:t>
              </a:r>
              <a:r>
                <a:rPr lang="en-GB" sz="1000" i="1" dirty="0" smtClean="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CC</a:t>
              </a:r>
              <a:endParaRPr lang="en-GB" sz="1000" dirty="0">
                <a:latin typeface="Arial" panose="020B0604020202020204" pitchFamily="34" charset="0"/>
                <a:cs typeface="Arial" panose="020B0604020202020204" pitchFamily="34" charset="0"/>
              </a:endParaRPr>
            </a:p>
          </p:txBody>
        </p:sp>
        <p:sp>
          <p:nvSpPr>
            <p:cNvPr id="19" name="TextBox 18"/>
            <p:cNvSpPr txBox="1"/>
            <p:nvPr/>
          </p:nvSpPr>
          <p:spPr>
            <a:xfrm rot="16200000">
              <a:off x="1143354" y="849305"/>
              <a:ext cx="910827"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in silico A</a:t>
              </a:r>
              <a:r>
                <a:rPr lang="en-GB" sz="1000" dirty="0" smtClean="0">
                  <a:latin typeface="Arial" panose="020B0604020202020204" pitchFamily="34" charset="0"/>
                  <a:cs typeface="Arial" panose="020B0604020202020204" pitchFamily="34" charset="0"/>
                </a:rPr>
                <a:t>CC</a:t>
              </a:r>
              <a:endParaRPr lang="en-GB" sz="1000" dirty="0">
                <a:latin typeface="Arial" panose="020B0604020202020204" pitchFamily="34" charset="0"/>
                <a:cs typeface="Arial" panose="020B0604020202020204" pitchFamily="34" charset="0"/>
              </a:endParaRPr>
            </a:p>
          </p:txBody>
        </p:sp>
        <p:sp>
          <p:nvSpPr>
            <p:cNvPr id="20" name="TextBox 19"/>
            <p:cNvSpPr txBox="1"/>
            <p:nvPr/>
          </p:nvSpPr>
          <p:spPr>
            <a:xfrm rot="16200000">
              <a:off x="1240883" y="802818"/>
              <a:ext cx="1003801"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in silico </a:t>
              </a:r>
              <a:r>
                <a:rPr lang="en-GB" sz="1000" dirty="0" smtClean="0">
                  <a:latin typeface="Arial" panose="020B0604020202020204" pitchFamily="34" charset="0"/>
                  <a:cs typeface="Arial" panose="020B0604020202020204" pitchFamily="34" charset="0"/>
                </a:rPr>
                <a:t>ACCC</a:t>
              </a:r>
              <a:endParaRPr lang="en-GB" sz="1000" dirty="0">
                <a:latin typeface="Arial" panose="020B0604020202020204" pitchFamily="34" charset="0"/>
                <a:cs typeface="Arial" panose="020B0604020202020204" pitchFamily="34" charset="0"/>
              </a:endParaRPr>
            </a:p>
          </p:txBody>
        </p:sp>
        <p:sp>
          <p:nvSpPr>
            <p:cNvPr id="21" name="TextBox 20"/>
            <p:cNvSpPr txBox="1"/>
            <p:nvPr/>
          </p:nvSpPr>
          <p:spPr>
            <a:xfrm rot="16200000">
              <a:off x="571298" y="853313"/>
              <a:ext cx="902811"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in </a:t>
              </a:r>
              <a:r>
                <a:rPr lang="en-GB" sz="1000" i="1" dirty="0">
                  <a:latin typeface="Arial" panose="020B0604020202020204" pitchFamily="34" charset="0"/>
                  <a:cs typeface="Arial" panose="020B0604020202020204" pitchFamily="34" charset="0"/>
                </a:rPr>
                <a:t>silico </a:t>
              </a:r>
              <a:r>
                <a:rPr lang="en-GB" sz="1000" dirty="0" smtClean="0">
                  <a:latin typeface="Arial" panose="020B0604020202020204" pitchFamily="34" charset="0"/>
                  <a:cs typeface="Arial" panose="020B0604020202020204" pitchFamily="34" charset="0"/>
                </a:rPr>
                <a:t>AAC</a:t>
              </a:r>
              <a:endParaRPr lang="en-GB" sz="1000" dirty="0">
                <a:latin typeface="Arial" panose="020B0604020202020204" pitchFamily="34" charset="0"/>
                <a:cs typeface="Arial" panose="020B0604020202020204" pitchFamily="34" charset="0"/>
              </a:endParaRPr>
            </a:p>
          </p:txBody>
        </p:sp>
        <p:sp>
          <p:nvSpPr>
            <p:cNvPr id="22" name="TextBox 21"/>
            <p:cNvSpPr txBox="1"/>
            <p:nvPr/>
          </p:nvSpPr>
          <p:spPr>
            <a:xfrm rot="16200000">
              <a:off x="623140" y="761140"/>
              <a:ext cx="1087157"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in </a:t>
              </a:r>
              <a:r>
                <a:rPr lang="en-GB" sz="1000" i="1" dirty="0">
                  <a:latin typeface="Arial" panose="020B0604020202020204" pitchFamily="34" charset="0"/>
                  <a:cs typeface="Arial" panose="020B0604020202020204" pitchFamily="34" charset="0"/>
                </a:rPr>
                <a:t>silico </a:t>
              </a:r>
              <a:r>
                <a:rPr lang="en-GB" sz="1000" dirty="0" smtClean="0">
                  <a:latin typeface="Arial" panose="020B0604020202020204" pitchFamily="34" charset="0"/>
                  <a:cs typeface="Arial" panose="020B0604020202020204" pitchFamily="34" charset="0"/>
                </a:rPr>
                <a:t>AAACC</a:t>
              </a:r>
              <a:endParaRPr lang="en-GB" sz="1000" dirty="0">
                <a:latin typeface="Arial" panose="020B0604020202020204" pitchFamily="34" charset="0"/>
                <a:cs typeface="Arial" panose="020B0604020202020204" pitchFamily="34" charset="0"/>
              </a:endParaRPr>
            </a:p>
          </p:txBody>
        </p:sp>
        <p:sp>
          <p:nvSpPr>
            <p:cNvPr id="23" name="TextBox 22"/>
            <p:cNvSpPr txBox="1"/>
            <p:nvPr/>
          </p:nvSpPr>
          <p:spPr>
            <a:xfrm rot="16200000">
              <a:off x="381596" y="807627"/>
              <a:ext cx="994183"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in </a:t>
              </a:r>
              <a:r>
                <a:rPr lang="en-GB" sz="1000" i="1" dirty="0">
                  <a:latin typeface="Arial" panose="020B0604020202020204" pitchFamily="34" charset="0"/>
                  <a:cs typeface="Arial" panose="020B0604020202020204" pitchFamily="34" charset="0"/>
                </a:rPr>
                <a:t>silico </a:t>
              </a:r>
              <a:r>
                <a:rPr lang="en-GB" sz="1000" dirty="0" smtClean="0">
                  <a:latin typeface="Arial" panose="020B0604020202020204" pitchFamily="34" charset="0"/>
                  <a:cs typeface="Arial" panose="020B0604020202020204" pitchFamily="34" charset="0"/>
                </a:rPr>
                <a:t>AAAC</a:t>
              </a:r>
              <a:endParaRPr lang="en-GB" sz="1000" dirty="0">
                <a:latin typeface="Arial" panose="020B0604020202020204" pitchFamily="34" charset="0"/>
                <a:cs typeface="Arial" panose="020B0604020202020204" pitchFamily="34" charset="0"/>
              </a:endParaRPr>
            </a:p>
          </p:txBody>
        </p:sp>
        <p:sp>
          <p:nvSpPr>
            <p:cNvPr id="24" name="TextBox 23"/>
            <p:cNvSpPr txBox="1"/>
            <p:nvPr/>
          </p:nvSpPr>
          <p:spPr>
            <a:xfrm rot="16200000">
              <a:off x="190545" y="904609"/>
              <a:ext cx="800219"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B. </a:t>
              </a:r>
              <a:r>
                <a:rPr lang="en-GB" sz="1000" i="1" dirty="0" err="1">
                  <a:latin typeface="Arial" panose="020B0604020202020204" pitchFamily="34" charset="0"/>
                  <a:cs typeface="Arial" panose="020B0604020202020204" pitchFamily="34" charset="0"/>
                </a:rPr>
                <a:t>r</a:t>
              </a:r>
              <a:r>
                <a:rPr lang="en-GB" sz="1000" i="1" dirty="0" err="1" smtClean="0">
                  <a:latin typeface="Arial" panose="020B0604020202020204" pitchFamily="34" charset="0"/>
                  <a:cs typeface="Arial" panose="020B0604020202020204" pitchFamily="34" charset="0"/>
                </a:rPr>
                <a:t>apa</a:t>
              </a:r>
              <a:r>
                <a:rPr lang="en-GB" sz="1000" i="1" dirty="0" smtClean="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AA</a:t>
              </a:r>
              <a:endParaRPr lang="en-GB" sz="1000" dirty="0">
                <a:latin typeface="Arial" panose="020B0604020202020204" pitchFamily="34" charset="0"/>
                <a:cs typeface="Arial" panose="020B0604020202020204" pitchFamily="34" charset="0"/>
              </a:endParaRPr>
            </a:p>
          </p:txBody>
        </p:sp>
        <p:sp>
          <p:nvSpPr>
            <p:cNvPr id="25" name="TextBox 24"/>
            <p:cNvSpPr txBox="1"/>
            <p:nvPr/>
          </p:nvSpPr>
          <p:spPr>
            <a:xfrm rot="16200000">
              <a:off x="809636" y="803620"/>
              <a:ext cx="1002197" cy="246221"/>
            </a:xfrm>
            <a:prstGeom prst="rect">
              <a:avLst/>
            </a:prstGeom>
            <a:noFill/>
          </p:spPr>
          <p:txBody>
            <a:bodyPr wrap="none" rtlCol="0">
              <a:spAutoFit/>
            </a:bodyPr>
            <a:lstStyle/>
            <a:p>
              <a:r>
                <a:rPr lang="en-GB" sz="1000" i="1" dirty="0" smtClean="0">
                  <a:latin typeface="Arial" panose="020B0604020202020204" pitchFamily="34" charset="0"/>
                  <a:cs typeface="Arial" panose="020B0604020202020204" pitchFamily="34" charset="0"/>
                </a:rPr>
                <a:t>in </a:t>
              </a:r>
              <a:r>
                <a:rPr lang="en-GB" sz="1000" i="1" dirty="0">
                  <a:latin typeface="Arial" panose="020B0604020202020204" pitchFamily="34" charset="0"/>
                  <a:cs typeface="Arial" panose="020B0604020202020204" pitchFamily="34" charset="0"/>
                </a:rPr>
                <a:t>silico </a:t>
              </a:r>
              <a:r>
                <a:rPr lang="en-GB" sz="1000" dirty="0" smtClean="0">
                  <a:latin typeface="Arial" panose="020B0604020202020204" pitchFamily="34" charset="0"/>
                  <a:cs typeface="Arial" panose="020B0604020202020204" pitchFamily="34" charset="0"/>
                </a:rPr>
                <a:t>AACC</a:t>
              </a:r>
              <a:endParaRPr lang="en-GB" sz="1000" dirty="0">
                <a:latin typeface="Arial" panose="020B0604020202020204" pitchFamily="34" charset="0"/>
                <a:cs typeface="Arial" panose="020B0604020202020204" pitchFamily="34" charset="0"/>
              </a:endParaRPr>
            </a:p>
          </p:txBody>
        </p:sp>
        <p:sp>
          <p:nvSpPr>
            <p:cNvPr id="26" name="TextBox 25"/>
            <p:cNvSpPr txBox="1"/>
            <p:nvPr/>
          </p:nvSpPr>
          <p:spPr>
            <a:xfrm rot="16200000">
              <a:off x="372232" y="942279"/>
              <a:ext cx="724878"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i</a:t>
              </a:r>
              <a:r>
                <a:rPr lang="en-GB" sz="1000" i="1" dirty="0" smtClean="0">
                  <a:latin typeface="Arial" panose="020B0604020202020204" pitchFamily="34" charset="0"/>
                  <a:cs typeface="Arial" panose="020B0604020202020204" pitchFamily="34" charset="0"/>
                </a:rPr>
                <a:t>n silico </a:t>
              </a:r>
              <a:r>
                <a:rPr lang="en-GB" sz="1000" dirty="0" smtClean="0">
                  <a:latin typeface="Arial" panose="020B0604020202020204" pitchFamily="34" charset="0"/>
                  <a:cs typeface="Arial" panose="020B0604020202020204" pitchFamily="34" charset="0"/>
                </a:rPr>
                <a:t>A</a:t>
              </a:r>
              <a:endParaRPr lang="en-GB" sz="1000" dirty="0">
                <a:latin typeface="Arial" panose="020B0604020202020204" pitchFamily="34" charset="0"/>
                <a:cs typeface="Arial" panose="020B0604020202020204" pitchFamily="34" charset="0"/>
              </a:endParaRPr>
            </a:p>
          </p:txBody>
        </p:sp>
        <p:cxnSp>
          <p:nvCxnSpPr>
            <p:cNvPr id="27" name="Straight Connector 26"/>
            <p:cNvCxnSpPr/>
            <p:nvPr/>
          </p:nvCxnSpPr>
          <p:spPr>
            <a:xfrm flipH="1" flipV="1">
              <a:off x="1329734" y="1385207"/>
              <a:ext cx="173523" cy="36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1211198" y="1385207"/>
              <a:ext cx="219603" cy="36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59618" y="1385207"/>
              <a:ext cx="326759" cy="36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075732" y="1385207"/>
              <a:ext cx="283061" cy="36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71752" y="1385207"/>
              <a:ext cx="456644" cy="36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24153" y="1385207"/>
              <a:ext cx="380397" cy="36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23728" y="1192101"/>
              <a:ext cx="897736" cy="276999"/>
            </a:xfrm>
            <a:prstGeom prst="rect">
              <a:avLst/>
            </a:prstGeom>
            <a:noFill/>
          </p:spPr>
          <p:txBody>
            <a:bodyPr wrap="square" rtlCol="0">
              <a:spAutoFit/>
            </a:bodyPr>
            <a:lstStyle/>
            <a:p>
              <a:pPr algn="ctr"/>
              <a:r>
                <a:rPr lang="en-GB" sz="1200" dirty="0" smtClean="0">
                  <a:latin typeface="Arial" panose="020B0604020202020204" pitchFamily="34" charset="0"/>
                  <a:cs typeface="Arial" panose="020B0604020202020204" pitchFamily="34" charset="0"/>
                </a:rPr>
                <a:t>Untreated</a:t>
              </a:r>
              <a:endParaRPr lang="en-GB" sz="1200" dirty="0">
                <a:latin typeface="Arial" panose="020B0604020202020204" pitchFamily="34" charset="0"/>
                <a:cs typeface="Arial" panose="020B0604020202020204" pitchFamily="34" charset="0"/>
              </a:endParaRPr>
            </a:p>
          </p:txBody>
        </p:sp>
        <p:sp>
          <p:nvSpPr>
            <p:cNvPr id="34" name="Right Brace 33"/>
            <p:cNvSpPr/>
            <p:nvPr/>
          </p:nvSpPr>
          <p:spPr>
            <a:xfrm rot="16200000" flipV="1">
              <a:off x="2428035" y="1005015"/>
              <a:ext cx="272383" cy="113522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sp>
        <p:nvSpPr>
          <p:cNvPr id="35" name="TextBox 34"/>
          <p:cNvSpPr txBox="1"/>
          <p:nvPr/>
        </p:nvSpPr>
        <p:spPr>
          <a:xfrm>
            <a:off x="3851214" y="2722820"/>
            <a:ext cx="410690"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a:solidFill>
                  <a:srgbClr val="C00000"/>
                </a:solidFill>
              </a:rPr>
              <a:t>A</a:t>
            </a:r>
            <a:endParaRPr lang="en-GB" sz="1200" b="1" dirty="0">
              <a:solidFill>
                <a:srgbClr val="C00000"/>
              </a:solidFill>
              <a:latin typeface="Symbol" panose="05050102010706020507" pitchFamily="18" charset="2"/>
            </a:endParaRPr>
          </a:p>
        </p:txBody>
      </p:sp>
      <p:sp>
        <p:nvSpPr>
          <p:cNvPr id="36" name="TextBox 35"/>
          <p:cNvSpPr txBox="1"/>
          <p:nvPr/>
        </p:nvSpPr>
        <p:spPr>
          <a:xfrm>
            <a:off x="6132184" y="4338126"/>
            <a:ext cx="399468"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sp>
        <p:nvSpPr>
          <p:cNvPr id="37" name="Left Brace 36"/>
          <p:cNvSpPr/>
          <p:nvPr/>
        </p:nvSpPr>
        <p:spPr>
          <a:xfrm flipH="1">
            <a:off x="3779912" y="2744129"/>
            <a:ext cx="144016" cy="26032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Left Brace 37"/>
          <p:cNvSpPr/>
          <p:nvPr/>
        </p:nvSpPr>
        <p:spPr>
          <a:xfrm flipH="1">
            <a:off x="6060176" y="4300866"/>
            <a:ext cx="144016" cy="35152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948264" y="3923194"/>
            <a:ext cx="410690"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a:solidFill>
                  <a:srgbClr val="C00000"/>
                </a:solidFill>
              </a:rPr>
              <a:t>A</a:t>
            </a:r>
            <a:endParaRPr lang="en-GB" sz="1200" b="1" dirty="0">
              <a:solidFill>
                <a:srgbClr val="C00000"/>
              </a:solidFill>
              <a:latin typeface="Symbol" panose="05050102010706020507" pitchFamily="18" charset="2"/>
            </a:endParaRPr>
          </a:p>
        </p:txBody>
      </p:sp>
      <p:sp>
        <p:nvSpPr>
          <p:cNvPr id="40" name="Left Brace 39"/>
          <p:cNvSpPr/>
          <p:nvPr/>
        </p:nvSpPr>
        <p:spPr>
          <a:xfrm flipH="1">
            <a:off x="6871937" y="3989196"/>
            <a:ext cx="144016" cy="18883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136555" y="2339316"/>
            <a:ext cx="410690"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a:solidFill>
                  <a:srgbClr val="C00000"/>
                </a:solidFill>
              </a:rPr>
              <a:t>A</a:t>
            </a:r>
            <a:endParaRPr lang="en-GB" sz="1200" b="1" dirty="0">
              <a:solidFill>
                <a:srgbClr val="C00000"/>
              </a:solidFill>
              <a:latin typeface="Symbol" panose="05050102010706020507" pitchFamily="18" charset="2"/>
            </a:endParaRPr>
          </a:p>
        </p:txBody>
      </p:sp>
      <p:sp>
        <p:nvSpPr>
          <p:cNvPr id="42" name="Left Brace 41"/>
          <p:cNvSpPr/>
          <p:nvPr/>
        </p:nvSpPr>
        <p:spPr>
          <a:xfrm flipH="1">
            <a:off x="6060228" y="2265165"/>
            <a:ext cx="144016" cy="44957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377182" y="4763906"/>
            <a:ext cx="410690"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a:solidFill>
                  <a:srgbClr val="C00000"/>
                </a:solidFill>
              </a:rPr>
              <a:t>A</a:t>
            </a:r>
            <a:endParaRPr lang="en-GB" sz="1200" b="1" dirty="0">
              <a:solidFill>
                <a:srgbClr val="C00000"/>
              </a:solidFill>
              <a:latin typeface="Symbol" panose="05050102010706020507" pitchFamily="18" charset="2"/>
            </a:endParaRPr>
          </a:p>
        </p:txBody>
      </p:sp>
      <p:sp>
        <p:nvSpPr>
          <p:cNvPr id="44" name="Left Brace 43"/>
          <p:cNvSpPr/>
          <p:nvPr/>
        </p:nvSpPr>
        <p:spPr>
          <a:xfrm flipH="1">
            <a:off x="6300855" y="4829908"/>
            <a:ext cx="144016" cy="16412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8201910" y="5185559"/>
            <a:ext cx="399468"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sp>
        <p:nvSpPr>
          <p:cNvPr id="46" name="Left Brace 45"/>
          <p:cNvSpPr/>
          <p:nvPr/>
        </p:nvSpPr>
        <p:spPr>
          <a:xfrm flipH="1">
            <a:off x="8131812" y="5265336"/>
            <a:ext cx="144016" cy="15240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222619" y="2730936"/>
            <a:ext cx="481222"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smtClean="0">
                <a:solidFill>
                  <a:srgbClr val="C00000"/>
                </a:solidFill>
              </a:rPr>
              <a:t>CC</a:t>
            </a:r>
            <a:endParaRPr lang="en-GB" sz="1200" b="1" dirty="0">
              <a:solidFill>
                <a:srgbClr val="C00000"/>
              </a:solidFill>
              <a:latin typeface="Symbol" panose="05050102010706020507" pitchFamily="18" charset="2"/>
            </a:endParaRPr>
          </a:p>
        </p:txBody>
      </p:sp>
      <p:sp>
        <p:nvSpPr>
          <p:cNvPr id="48" name="Left Brace 47"/>
          <p:cNvSpPr/>
          <p:nvPr/>
        </p:nvSpPr>
        <p:spPr>
          <a:xfrm flipH="1">
            <a:off x="6150812" y="2796919"/>
            <a:ext cx="144016" cy="17739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8061467" y="2192804"/>
            <a:ext cx="399468" cy="276999"/>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D </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sp>
        <p:nvSpPr>
          <p:cNvPr id="50" name="Left Brace 49"/>
          <p:cNvSpPr/>
          <p:nvPr/>
        </p:nvSpPr>
        <p:spPr>
          <a:xfrm flipH="1">
            <a:off x="7994483" y="2263703"/>
            <a:ext cx="144016" cy="19577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Left Brace 50"/>
          <p:cNvSpPr/>
          <p:nvPr/>
        </p:nvSpPr>
        <p:spPr>
          <a:xfrm flipH="1">
            <a:off x="5919184" y="1755654"/>
            <a:ext cx="144016" cy="218847"/>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Left Brace 51"/>
          <p:cNvSpPr/>
          <p:nvPr/>
        </p:nvSpPr>
        <p:spPr>
          <a:xfrm flipH="1">
            <a:off x="6884329" y="3395750"/>
            <a:ext cx="144016" cy="277799"/>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Left Brace 52"/>
          <p:cNvSpPr/>
          <p:nvPr/>
        </p:nvSpPr>
        <p:spPr>
          <a:xfrm flipH="1">
            <a:off x="6297672" y="3407910"/>
            <a:ext cx="144016" cy="13176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395132" y="3288024"/>
            <a:ext cx="415498"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latin typeface="Symbol" panose="05050102010706020507" pitchFamily="18" charset="2"/>
              </a:rPr>
              <a:t> </a:t>
            </a:r>
            <a:r>
              <a:rPr lang="en-GB" sz="1200" b="1" dirty="0" smtClean="0">
                <a:solidFill>
                  <a:srgbClr val="C00000"/>
                </a:solidFill>
              </a:rPr>
              <a:t>A</a:t>
            </a:r>
            <a:endParaRPr lang="en-GB" sz="1200" b="1" dirty="0">
              <a:solidFill>
                <a:srgbClr val="C00000"/>
              </a:solidFill>
              <a:latin typeface="Symbol" panose="05050102010706020507" pitchFamily="18" charset="2"/>
            </a:endParaRPr>
          </a:p>
        </p:txBody>
      </p:sp>
      <p:sp>
        <p:nvSpPr>
          <p:cNvPr id="55" name="TextBox 54"/>
          <p:cNvSpPr txBox="1"/>
          <p:nvPr/>
        </p:nvSpPr>
        <p:spPr>
          <a:xfrm>
            <a:off x="5996171" y="1687060"/>
            <a:ext cx="449162" cy="307777"/>
          </a:xfrm>
          <a:prstGeom prst="rect">
            <a:avLst/>
          </a:prstGeom>
          <a:noFill/>
        </p:spPr>
        <p:txBody>
          <a:bodyPr wrap="none" rtlCol="0">
            <a:spAutoFit/>
          </a:bodyPr>
          <a:lstStyle/>
          <a:p>
            <a:r>
              <a:rPr lang="en-GB" sz="1200" b="1" dirty="0" smtClean="0">
                <a:solidFill>
                  <a:srgbClr val="C00000"/>
                </a:solidFill>
                <a:latin typeface="Symbol" panose="05050102010706020507" pitchFamily="18" charset="2"/>
              </a:rPr>
              <a:t> </a:t>
            </a:r>
            <a:r>
              <a:rPr lang="en-GB" sz="1400" b="1" dirty="0" smtClean="0">
                <a:solidFill>
                  <a:srgbClr val="C00000"/>
                </a:solidFill>
                <a:latin typeface="Symbol" panose="05050102010706020507" pitchFamily="18" charset="2"/>
              </a:rPr>
              <a:t>+ </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sp>
        <p:nvSpPr>
          <p:cNvPr id="56" name="Left Brace 55"/>
          <p:cNvSpPr/>
          <p:nvPr/>
        </p:nvSpPr>
        <p:spPr>
          <a:xfrm flipH="1">
            <a:off x="6289610" y="3753293"/>
            <a:ext cx="144016" cy="13341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Left Brace 56"/>
          <p:cNvSpPr/>
          <p:nvPr/>
        </p:nvSpPr>
        <p:spPr>
          <a:xfrm flipH="1">
            <a:off x="7127636" y="4345274"/>
            <a:ext cx="144016" cy="32773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Left Brace 57"/>
          <p:cNvSpPr/>
          <p:nvPr/>
        </p:nvSpPr>
        <p:spPr>
          <a:xfrm flipH="1">
            <a:off x="6211258" y="5690058"/>
            <a:ext cx="144016" cy="211012"/>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Left Brace 58"/>
          <p:cNvSpPr/>
          <p:nvPr/>
        </p:nvSpPr>
        <p:spPr>
          <a:xfrm flipH="1">
            <a:off x="5977278" y="4783836"/>
            <a:ext cx="144016" cy="37295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Left Brace 59"/>
          <p:cNvSpPr/>
          <p:nvPr/>
        </p:nvSpPr>
        <p:spPr>
          <a:xfrm flipH="1">
            <a:off x="5114488" y="4411565"/>
            <a:ext cx="144016" cy="25612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6388044" y="3653075"/>
            <a:ext cx="421910"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latin typeface="Symbol" panose="05050102010706020507" pitchFamily="18" charset="2"/>
              </a:rPr>
              <a:t> </a:t>
            </a:r>
            <a:r>
              <a:rPr lang="en-GB" sz="1200" b="1" dirty="0" smtClean="0">
                <a:solidFill>
                  <a:srgbClr val="C00000"/>
                </a:solidFill>
              </a:rPr>
              <a:t>A</a:t>
            </a:r>
            <a:endParaRPr lang="en-GB" sz="1200" b="1" dirty="0">
              <a:solidFill>
                <a:srgbClr val="C00000"/>
              </a:solidFill>
              <a:latin typeface="Symbol" panose="05050102010706020507" pitchFamily="18" charset="2"/>
            </a:endParaRPr>
          </a:p>
        </p:txBody>
      </p:sp>
      <p:sp>
        <p:nvSpPr>
          <p:cNvPr id="62" name="TextBox 61"/>
          <p:cNvSpPr txBox="1"/>
          <p:nvPr/>
        </p:nvSpPr>
        <p:spPr>
          <a:xfrm>
            <a:off x="6987011" y="3364224"/>
            <a:ext cx="421910"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latin typeface="Symbol" panose="05050102010706020507" pitchFamily="18" charset="2"/>
              </a:rPr>
              <a:t> </a:t>
            </a:r>
            <a:r>
              <a:rPr lang="en-GB" sz="1200" b="1" dirty="0" smtClean="0">
                <a:solidFill>
                  <a:srgbClr val="C00000"/>
                </a:solidFill>
              </a:rPr>
              <a:t>A</a:t>
            </a:r>
            <a:endParaRPr lang="en-GB" sz="1200" b="1" dirty="0">
              <a:solidFill>
                <a:srgbClr val="C00000"/>
              </a:solidFill>
              <a:latin typeface="Symbol" panose="05050102010706020507" pitchFamily="18" charset="2"/>
            </a:endParaRPr>
          </a:p>
        </p:txBody>
      </p:sp>
      <p:sp>
        <p:nvSpPr>
          <p:cNvPr id="63" name="TextBox 62"/>
          <p:cNvSpPr txBox="1"/>
          <p:nvPr/>
        </p:nvSpPr>
        <p:spPr>
          <a:xfrm>
            <a:off x="6310072" y="5621871"/>
            <a:ext cx="421910"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latin typeface="Symbol" panose="05050102010706020507" pitchFamily="18" charset="2"/>
              </a:rPr>
              <a:t> </a:t>
            </a:r>
            <a:r>
              <a:rPr lang="en-GB" sz="1200" b="1" dirty="0" smtClean="0">
                <a:solidFill>
                  <a:srgbClr val="C00000"/>
                </a:solidFill>
              </a:rPr>
              <a:t>A</a:t>
            </a:r>
            <a:endParaRPr lang="en-GB" sz="1200" b="1" dirty="0">
              <a:solidFill>
                <a:srgbClr val="C00000"/>
              </a:solidFill>
              <a:latin typeface="Symbol" panose="05050102010706020507" pitchFamily="18" charset="2"/>
            </a:endParaRPr>
          </a:p>
        </p:txBody>
      </p:sp>
      <p:sp>
        <p:nvSpPr>
          <p:cNvPr id="64" name="TextBox 63"/>
          <p:cNvSpPr txBox="1"/>
          <p:nvPr/>
        </p:nvSpPr>
        <p:spPr>
          <a:xfrm>
            <a:off x="5218223" y="4364693"/>
            <a:ext cx="410690"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latin typeface="Symbol" panose="05050102010706020507" pitchFamily="18" charset="2"/>
              </a:rPr>
              <a:t> </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sp>
        <p:nvSpPr>
          <p:cNvPr id="65" name="TextBox 64"/>
          <p:cNvSpPr txBox="1"/>
          <p:nvPr/>
        </p:nvSpPr>
        <p:spPr>
          <a:xfrm>
            <a:off x="5977121" y="4727972"/>
            <a:ext cx="365806"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sp>
        <p:nvSpPr>
          <p:cNvPr id="66" name="TextBox 65"/>
          <p:cNvSpPr txBox="1"/>
          <p:nvPr/>
        </p:nvSpPr>
        <p:spPr>
          <a:xfrm>
            <a:off x="7229548" y="4329251"/>
            <a:ext cx="410690" cy="307777"/>
          </a:xfrm>
          <a:prstGeom prst="rect">
            <a:avLst/>
          </a:prstGeom>
          <a:noFill/>
        </p:spPr>
        <p:txBody>
          <a:bodyPr wrap="none" rtlCol="0">
            <a:spAutoFit/>
          </a:bodyPr>
          <a:lstStyle/>
          <a:p>
            <a:r>
              <a:rPr lang="en-GB" sz="1400" b="1" dirty="0" smtClean="0">
                <a:solidFill>
                  <a:srgbClr val="C00000"/>
                </a:solidFill>
                <a:latin typeface="Symbol" panose="05050102010706020507" pitchFamily="18" charset="2"/>
              </a:rPr>
              <a:t>+</a:t>
            </a:r>
            <a:r>
              <a:rPr lang="en-GB" sz="1200" b="1" dirty="0" smtClean="0">
                <a:solidFill>
                  <a:srgbClr val="C00000"/>
                </a:solidFill>
                <a:latin typeface="Symbol" panose="05050102010706020507" pitchFamily="18" charset="2"/>
              </a:rPr>
              <a:t> </a:t>
            </a:r>
            <a:r>
              <a:rPr lang="en-GB" sz="1200" b="1" dirty="0" smtClean="0">
                <a:solidFill>
                  <a:srgbClr val="C00000"/>
                </a:solidFill>
              </a:rPr>
              <a:t>C</a:t>
            </a:r>
            <a:endParaRPr lang="en-GB" sz="1200" b="1" dirty="0">
              <a:solidFill>
                <a:srgbClr val="C00000"/>
              </a:solidFill>
              <a:latin typeface="Symbol" panose="05050102010706020507" pitchFamily="18" charset="2"/>
            </a:endParaRPr>
          </a:p>
        </p:txBody>
      </p:sp>
      <p:grpSp>
        <p:nvGrpSpPr>
          <p:cNvPr id="67" name="Group 66"/>
          <p:cNvGrpSpPr/>
          <p:nvPr/>
        </p:nvGrpSpPr>
        <p:grpSpPr>
          <a:xfrm>
            <a:off x="-2794" y="6309320"/>
            <a:ext cx="9144000" cy="548680"/>
            <a:chOff x="0" y="6309320"/>
            <a:chExt cx="9144000" cy="548680"/>
          </a:xfrm>
        </p:grpSpPr>
        <p:sp>
          <p:nvSpPr>
            <p:cNvPr id="68" name="Rectangle 67"/>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72" name="TextBox 71"/>
          <p:cNvSpPr txBox="1"/>
          <p:nvPr/>
        </p:nvSpPr>
        <p:spPr>
          <a:xfrm>
            <a:off x="3465245" y="1527390"/>
            <a:ext cx="477916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   750 </a:t>
            </a:r>
            <a:r>
              <a:rPr lang="en-GB" sz="1200" dirty="0" err="1" smtClean="0">
                <a:latin typeface="Arial" panose="020B0604020202020204" pitchFamily="34" charset="0"/>
                <a:cs typeface="Arial" panose="020B0604020202020204" pitchFamily="34" charset="0"/>
              </a:rPr>
              <a:t>Gy</a:t>
            </a:r>
            <a:r>
              <a:rPr lang="en-GB" sz="1200" dirty="0" smtClean="0">
                <a:latin typeface="Arial" panose="020B0604020202020204" pitchFamily="34" charset="0"/>
                <a:cs typeface="Arial" panose="020B0604020202020204" pitchFamily="34" charset="0"/>
              </a:rPr>
              <a:t>                 1500 </a:t>
            </a:r>
            <a:r>
              <a:rPr lang="en-GB" sz="1200" dirty="0" err="1" smtClean="0">
                <a:latin typeface="Arial" panose="020B0604020202020204" pitchFamily="34" charset="0"/>
                <a:cs typeface="Arial" panose="020B0604020202020204" pitchFamily="34" charset="0"/>
              </a:rPr>
              <a:t>Gy</a:t>
            </a:r>
            <a:r>
              <a:rPr lang="en-GB" sz="1200" dirty="0" smtClean="0">
                <a:latin typeface="Arial" panose="020B0604020202020204" pitchFamily="34" charset="0"/>
                <a:cs typeface="Arial" panose="020B0604020202020204" pitchFamily="34" charset="0"/>
              </a:rPr>
              <a:t>               1750 </a:t>
            </a:r>
            <a:r>
              <a:rPr lang="en-GB" sz="1200" dirty="0" err="1" smtClean="0">
                <a:latin typeface="Arial" panose="020B0604020202020204" pitchFamily="34" charset="0"/>
                <a:cs typeface="Arial" panose="020B0604020202020204" pitchFamily="34" charset="0"/>
              </a:rPr>
              <a:t>Gy</a:t>
            </a:r>
            <a:r>
              <a:rPr lang="en-GB" sz="1200" dirty="0" smtClean="0">
                <a:latin typeface="Arial" panose="020B0604020202020204" pitchFamily="34" charset="0"/>
                <a:cs typeface="Arial" panose="020B0604020202020204" pitchFamily="34" charset="0"/>
              </a:rPr>
              <a:t>               2000 </a:t>
            </a:r>
            <a:r>
              <a:rPr lang="en-GB" sz="1200" dirty="0" err="1" smtClean="0">
                <a:latin typeface="Arial" panose="020B0604020202020204" pitchFamily="34" charset="0"/>
                <a:cs typeface="Arial" panose="020B0604020202020204" pitchFamily="34" charset="0"/>
              </a:rPr>
              <a:t>Gy</a:t>
            </a:r>
            <a:endParaRPr lang="en-GB" sz="1200" dirty="0">
              <a:latin typeface="Arial" panose="020B0604020202020204" pitchFamily="34" charset="0"/>
              <a:cs typeface="Arial" panose="020B0604020202020204" pitchFamily="34" charset="0"/>
            </a:endParaRPr>
          </a:p>
        </p:txBody>
      </p:sp>
      <p:sp>
        <p:nvSpPr>
          <p:cNvPr id="73" name="TextBox 72"/>
          <p:cNvSpPr txBox="1"/>
          <p:nvPr/>
        </p:nvSpPr>
        <p:spPr>
          <a:xfrm>
            <a:off x="2463541" y="692696"/>
            <a:ext cx="5125377" cy="400110"/>
          </a:xfrm>
          <a:prstGeom prst="rect">
            <a:avLst/>
          </a:prstGeom>
          <a:noFill/>
        </p:spPr>
        <p:txBody>
          <a:bodyPr wrap="none" rtlCol="0">
            <a:spAutoFit/>
          </a:bodyPr>
          <a:lstStyle/>
          <a:p>
            <a:pPr marL="342900" indent="-342900">
              <a:buFont typeface="Arial" panose="020B0604020202020204" pitchFamily="34" charset="0"/>
              <a:buChar char="•"/>
            </a:pPr>
            <a:r>
              <a:rPr lang="en-GB" sz="2000" b="1" dirty="0" smtClean="0">
                <a:solidFill>
                  <a:srgbClr val="04481E"/>
                </a:solidFill>
              </a:rPr>
              <a:t>TDTP visualization based on </a:t>
            </a:r>
            <a:r>
              <a:rPr lang="en-GB" sz="2000" b="1" dirty="0" err="1" smtClean="0">
                <a:solidFill>
                  <a:srgbClr val="04481E"/>
                </a:solidFill>
              </a:rPr>
              <a:t>mRNAseq</a:t>
            </a:r>
            <a:r>
              <a:rPr lang="en-GB" sz="2000" b="1" dirty="0" smtClean="0">
                <a:solidFill>
                  <a:srgbClr val="04481E"/>
                </a:solidFill>
              </a:rPr>
              <a:t> data</a:t>
            </a:r>
            <a:endParaRPr lang="en-GB" sz="2000" b="1" dirty="0">
              <a:solidFill>
                <a:srgbClr val="04481E"/>
              </a:solidFill>
            </a:endParaRPr>
          </a:p>
        </p:txBody>
      </p:sp>
      <p:sp>
        <p:nvSpPr>
          <p:cNvPr id="74" name="TextBox 73"/>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9528668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94" y="6309320"/>
            <a:ext cx="9144000" cy="548680"/>
            <a:chOff x="0" y="6309320"/>
            <a:chExt cx="9144000" cy="548680"/>
          </a:xfrm>
        </p:grpSpPr>
        <p:sp>
          <p:nvSpPr>
            <p:cNvPr id="8" name="Rectangle 7"/>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09800"/>
            <a:ext cx="9144000" cy="2438400"/>
          </a:xfrm>
          <a:prstGeom prst="rect">
            <a:avLst/>
          </a:prstGeom>
        </p:spPr>
      </p:pic>
      <p:sp>
        <p:nvSpPr>
          <p:cNvPr id="13" name="TextBox 12"/>
          <p:cNvSpPr txBox="1"/>
          <p:nvPr/>
        </p:nvSpPr>
        <p:spPr>
          <a:xfrm>
            <a:off x="936101" y="727882"/>
            <a:ext cx="7271799" cy="400110"/>
          </a:xfrm>
          <a:prstGeom prst="rect">
            <a:avLst/>
          </a:prstGeom>
          <a:noFill/>
        </p:spPr>
        <p:txBody>
          <a:bodyPr wrap="none" rtlCol="0">
            <a:spAutoFit/>
          </a:bodyPr>
          <a:lstStyle/>
          <a:p>
            <a:pPr marL="342900" indent="-342900" algn="ctr">
              <a:buFont typeface="Arial" panose="020B0604020202020204" pitchFamily="34" charset="0"/>
              <a:buChar char="•"/>
            </a:pPr>
            <a:r>
              <a:rPr lang="en-GB" sz="2000" b="1" dirty="0">
                <a:solidFill>
                  <a:srgbClr val="04481E"/>
                </a:solidFill>
              </a:rPr>
              <a:t>G</a:t>
            </a:r>
            <a:r>
              <a:rPr lang="en-GB" sz="2000" b="1" dirty="0" smtClean="0">
                <a:solidFill>
                  <a:srgbClr val="04481E"/>
                </a:solidFill>
              </a:rPr>
              <a:t>DTP visualization based on </a:t>
            </a:r>
            <a:r>
              <a:rPr lang="en-GB" sz="2000" b="1" dirty="0" err="1" smtClean="0">
                <a:solidFill>
                  <a:srgbClr val="04481E"/>
                </a:solidFill>
              </a:rPr>
              <a:t>DNAseq</a:t>
            </a:r>
            <a:r>
              <a:rPr lang="en-GB" sz="2000" b="1" dirty="0" smtClean="0">
                <a:solidFill>
                  <a:srgbClr val="04481E"/>
                </a:solidFill>
              </a:rPr>
              <a:t> data – whole panel, </a:t>
            </a:r>
            <a:r>
              <a:rPr lang="en-GB" sz="2000" b="1" dirty="0" err="1" smtClean="0">
                <a:solidFill>
                  <a:srgbClr val="04481E"/>
                </a:solidFill>
              </a:rPr>
              <a:t>chr</a:t>
            </a:r>
            <a:r>
              <a:rPr lang="en-GB" sz="2000" b="1" dirty="0" smtClean="0">
                <a:solidFill>
                  <a:srgbClr val="04481E"/>
                </a:solidFill>
              </a:rPr>
              <a:t> A5</a:t>
            </a:r>
            <a:endParaRPr lang="en-GB" sz="2000" b="1" dirty="0">
              <a:solidFill>
                <a:srgbClr val="04481E"/>
              </a:solidFill>
            </a:endParaRPr>
          </a:p>
        </p:txBody>
      </p:sp>
      <p:sp>
        <p:nvSpPr>
          <p:cNvPr id="14" name="TextBox 13"/>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3878946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959" y="570770"/>
            <a:ext cx="9033702" cy="4955203"/>
          </a:xfrm>
          <a:prstGeom prst="rect">
            <a:avLst/>
          </a:prstGeom>
          <a:noFill/>
        </p:spPr>
        <p:txBody>
          <a:bodyPr wrap="square" rtlCol="0">
            <a:spAutoFit/>
          </a:bodyPr>
          <a:lstStyle/>
          <a:p>
            <a:r>
              <a:rPr lang="en-GB" sz="2000" b="1" dirty="0" smtClean="0">
                <a:solidFill>
                  <a:srgbClr val="C00000"/>
                </a:solidFill>
                <a:cs typeface="Arial" pitchFamily="34" charset="0"/>
              </a:rPr>
              <a:t>1</a:t>
            </a:r>
            <a:r>
              <a:rPr lang="en-GB" sz="2000" b="1" baseline="30000" dirty="0" smtClean="0">
                <a:solidFill>
                  <a:srgbClr val="C00000"/>
                </a:solidFill>
                <a:cs typeface="Arial" pitchFamily="34" charset="0"/>
              </a:rPr>
              <a:t>st</a:t>
            </a:r>
            <a:r>
              <a:rPr lang="en-GB" sz="2000" b="1" dirty="0" smtClean="0">
                <a:solidFill>
                  <a:srgbClr val="C00000"/>
                </a:solidFill>
                <a:cs typeface="Arial" pitchFamily="34" charset="0"/>
              </a:rPr>
              <a:t> </a:t>
            </a:r>
            <a:r>
              <a:rPr lang="en-GB" sz="2000" b="1" dirty="0">
                <a:solidFill>
                  <a:srgbClr val="C00000"/>
                </a:solidFill>
                <a:cs typeface="Arial" pitchFamily="34" charset="0"/>
              </a:rPr>
              <a:t>batch </a:t>
            </a:r>
            <a:r>
              <a:rPr lang="en-GB" sz="2000" b="1" dirty="0">
                <a:solidFill>
                  <a:srgbClr val="034932"/>
                </a:solidFill>
                <a:cs typeface="Arial" pitchFamily="34" charset="0"/>
              </a:rPr>
              <a:t>- </a:t>
            </a:r>
            <a:r>
              <a:rPr lang="en-GB" sz="2000" b="1" dirty="0" smtClean="0">
                <a:solidFill>
                  <a:srgbClr val="034932"/>
                </a:solidFill>
                <a:cs typeface="Arial" pitchFamily="34" charset="0"/>
              </a:rPr>
              <a:t>candidate genes, </a:t>
            </a:r>
            <a:r>
              <a:rPr lang="en-GB" sz="2000" b="1" i="1" dirty="0" smtClean="0">
                <a:solidFill>
                  <a:srgbClr val="034932"/>
                </a:solidFill>
                <a:cs typeface="Arial" pitchFamily="34" charset="0"/>
              </a:rPr>
              <a:t>A. thaliana </a:t>
            </a:r>
            <a:r>
              <a:rPr lang="en-GB" sz="2000" b="1" dirty="0" err="1" smtClean="0">
                <a:solidFill>
                  <a:srgbClr val="034932"/>
                </a:solidFill>
                <a:cs typeface="Arial" pitchFamily="34" charset="0"/>
              </a:rPr>
              <a:t>orthologs</a:t>
            </a:r>
            <a:r>
              <a:rPr lang="en-GB" sz="2000" b="1" dirty="0" smtClean="0">
                <a:solidFill>
                  <a:srgbClr val="034932"/>
                </a:solidFill>
                <a:cs typeface="Arial" pitchFamily="34" charset="0"/>
              </a:rPr>
              <a:t> of </a:t>
            </a:r>
            <a:r>
              <a:rPr lang="en-GB" sz="2000" b="1" dirty="0">
                <a:solidFill>
                  <a:srgbClr val="034932"/>
                </a:solidFill>
                <a:cs typeface="Arial" pitchFamily="34" charset="0"/>
              </a:rPr>
              <a:t>FAE1, </a:t>
            </a:r>
            <a:r>
              <a:rPr lang="en-GB" sz="2000" b="1" dirty="0" smtClean="0">
                <a:solidFill>
                  <a:srgbClr val="034932"/>
                </a:solidFill>
                <a:cs typeface="Arial" pitchFamily="34" charset="0"/>
              </a:rPr>
              <a:t>FAD2, GTR1, GTR2, </a:t>
            </a:r>
            <a:r>
              <a:rPr lang="en-GB" sz="2000" b="1" dirty="0" err="1">
                <a:solidFill>
                  <a:srgbClr val="034932"/>
                </a:solidFill>
                <a:cs typeface="Arial" pitchFamily="34" charset="0"/>
              </a:rPr>
              <a:t>eIF</a:t>
            </a:r>
            <a:r>
              <a:rPr lang="en-GB" sz="2000" b="1" dirty="0">
                <a:solidFill>
                  <a:srgbClr val="034932"/>
                </a:solidFill>
                <a:cs typeface="Arial" pitchFamily="34" charset="0"/>
              </a:rPr>
              <a:t>, </a:t>
            </a:r>
            <a:r>
              <a:rPr lang="en-GB" sz="2000" b="1" dirty="0" err="1">
                <a:solidFill>
                  <a:srgbClr val="034932"/>
                </a:solidFill>
                <a:cs typeface="Arial" pitchFamily="34" charset="0"/>
              </a:rPr>
              <a:t>Cyt</a:t>
            </a:r>
            <a:r>
              <a:rPr lang="en-GB" sz="2000" b="1" dirty="0">
                <a:solidFill>
                  <a:srgbClr val="034932"/>
                </a:solidFill>
                <a:cs typeface="Arial" pitchFamily="34" charset="0"/>
              </a:rPr>
              <a:t> P450, CER4-like, VTE4</a:t>
            </a:r>
            <a:r>
              <a:rPr lang="en-GB" sz="2000" b="1" dirty="0" smtClean="0">
                <a:solidFill>
                  <a:srgbClr val="034932"/>
                </a:solidFill>
                <a:cs typeface="Arial" pitchFamily="34" charset="0"/>
              </a:rPr>
              <a:t> </a:t>
            </a:r>
          </a:p>
          <a:p>
            <a:endParaRPr lang="en-GB" sz="2000" b="1" dirty="0" smtClean="0">
              <a:solidFill>
                <a:srgbClr val="04481E"/>
              </a:solidFill>
              <a:cs typeface="Arial" pitchFamily="34" charset="0"/>
            </a:endParaRPr>
          </a:p>
          <a:p>
            <a:pPr marL="342900" indent="-342900">
              <a:buFont typeface="Arial" panose="020B0604020202020204" pitchFamily="34" charset="0"/>
              <a:buChar char="•"/>
            </a:pPr>
            <a:r>
              <a:rPr lang="en-GB" b="1" dirty="0" smtClean="0">
                <a:solidFill>
                  <a:srgbClr val="034932"/>
                </a:solidFill>
                <a:cs typeface="Arial" pitchFamily="34" charset="0"/>
              </a:rPr>
              <a:t>56 different predicted exon </a:t>
            </a:r>
            <a:r>
              <a:rPr lang="en-GB" b="1" dirty="0" smtClean="0">
                <a:solidFill>
                  <a:srgbClr val="C00000"/>
                </a:solidFill>
                <a:cs typeface="Arial" pitchFamily="34" charset="0"/>
              </a:rPr>
              <a:t>frameshift mutations</a:t>
            </a:r>
            <a:r>
              <a:rPr lang="en-GB" b="1" dirty="0" smtClean="0">
                <a:solidFill>
                  <a:srgbClr val="034932"/>
                </a:solidFill>
                <a:cs typeface="Arial" pitchFamily="34" charset="0"/>
              </a:rPr>
              <a:t> identified in 67 mutation lines  for 26 different gene copies. Primers were designed and they amplified the expected gene copy; however, the initially identified mutations were not confirmed by Sanger sequencing. This prompted us to change the in </a:t>
            </a:r>
            <a:r>
              <a:rPr lang="en-GB" b="1" dirty="0" err="1" smtClean="0">
                <a:solidFill>
                  <a:srgbClr val="034932"/>
                </a:solidFill>
                <a:cs typeface="Arial" pitchFamily="34" charset="0"/>
              </a:rPr>
              <a:t>silico</a:t>
            </a:r>
            <a:r>
              <a:rPr lang="en-GB" b="1" dirty="0" smtClean="0">
                <a:solidFill>
                  <a:srgbClr val="034932"/>
                </a:solidFill>
                <a:cs typeface="Arial" pitchFamily="34" charset="0"/>
              </a:rPr>
              <a:t> mutant selection parameters. </a:t>
            </a:r>
          </a:p>
          <a:p>
            <a:endParaRPr lang="en-GB" b="1" dirty="0">
              <a:solidFill>
                <a:srgbClr val="04481E"/>
              </a:solidFill>
              <a:cs typeface="Arial" pitchFamily="34" charset="0"/>
            </a:endParaRPr>
          </a:p>
          <a:p>
            <a:pPr marL="342900" indent="-342900">
              <a:buFont typeface="Arial" panose="020B0604020202020204" pitchFamily="34" charset="0"/>
              <a:buChar char="•"/>
            </a:pPr>
            <a:r>
              <a:rPr lang="en-GB" b="1" dirty="0" smtClean="0">
                <a:solidFill>
                  <a:srgbClr val="034932"/>
                </a:solidFill>
                <a:cs typeface="Arial" pitchFamily="34" charset="0"/>
              </a:rPr>
              <a:t>58</a:t>
            </a:r>
            <a:r>
              <a:rPr lang="en-GB" b="1" dirty="0" smtClean="0">
                <a:solidFill>
                  <a:srgbClr val="04481E"/>
                </a:solidFill>
                <a:cs typeface="Arial" pitchFamily="34" charset="0"/>
              </a:rPr>
              <a:t> </a:t>
            </a:r>
            <a:r>
              <a:rPr lang="en-GB" b="1" dirty="0" smtClean="0">
                <a:solidFill>
                  <a:srgbClr val="C00000"/>
                </a:solidFill>
                <a:cs typeface="Arial" pitchFamily="34" charset="0"/>
              </a:rPr>
              <a:t>structural mutations </a:t>
            </a:r>
            <a:r>
              <a:rPr lang="en-GB" b="1" dirty="0" smtClean="0">
                <a:solidFill>
                  <a:srgbClr val="034932"/>
                </a:solidFill>
                <a:cs typeface="Arial" pitchFamily="34" charset="0"/>
              </a:rPr>
              <a:t>(duplication/deletion) identified for 26 different gene copies. </a:t>
            </a:r>
            <a:r>
              <a:rPr lang="en-GB" b="1" dirty="0" smtClean="0">
                <a:solidFill>
                  <a:srgbClr val="034932"/>
                </a:solidFill>
                <a:cs typeface="Arial" pitchFamily="34" charset="0"/>
              </a:rPr>
              <a:t>Mutants </a:t>
            </a:r>
            <a:r>
              <a:rPr lang="en-GB" b="1" dirty="0" smtClean="0">
                <a:solidFill>
                  <a:srgbClr val="034932"/>
                </a:solidFill>
                <a:cs typeface="Arial" pitchFamily="34" charset="0"/>
              </a:rPr>
              <a:t>confirmed by </a:t>
            </a:r>
            <a:r>
              <a:rPr lang="en-GB" b="1" dirty="0" err="1" smtClean="0">
                <a:solidFill>
                  <a:srgbClr val="034932"/>
                </a:solidFill>
                <a:cs typeface="Arial" pitchFamily="34" charset="0"/>
              </a:rPr>
              <a:t>qPCR</a:t>
            </a:r>
            <a:r>
              <a:rPr lang="en-GB" b="1" dirty="0" smtClean="0">
                <a:solidFill>
                  <a:srgbClr val="034932"/>
                </a:solidFill>
                <a:cs typeface="Arial" pitchFamily="34" charset="0"/>
              </a:rPr>
              <a:t>. </a:t>
            </a:r>
            <a:endParaRPr lang="en-GB" b="1" dirty="0" smtClean="0">
              <a:solidFill>
                <a:srgbClr val="034932"/>
              </a:solidFill>
              <a:cs typeface="Arial" pitchFamily="34" charset="0"/>
            </a:endParaRPr>
          </a:p>
          <a:p>
            <a:pPr marL="342900" indent="-342900">
              <a:buFont typeface="Arial" panose="020B0604020202020204" pitchFamily="34" charset="0"/>
              <a:buChar char="•"/>
            </a:pPr>
            <a:endParaRPr lang="en-GB" b="1" dirty="0">
              <a:solidFill>
                <a:srgbClr val="04481E"/>
              </a:solidFill>
              <a:cs typeface="Arial" pitchFamily="34" charset="0"/>
            </a:endParaRPr>
          </a:p>
          <a:p>
            <a:pPr marL="342900" indent="-342900">
              <a:buFont typeface="Arial" panose="020B0604020202020204" pitchFamily="34" charset="0"/>
              <a:buChar char="•"/>
            </a:pPr>
            <a:r>
              <a:rPr lang="en-GB" b="1" u="sng" dirty="0" smtClean="0">
                <a:solidFill>
                  <a:srgbClr val="034932"/>
                </a:solidFill>
                <a:cs typeface="Arial" pitchFamily="34" charset="0"/>
              </a:rPr>
              <a:t>663 plants grown</a:t>
            </a:r>
            <a:r>
              <a:rPr lang="en-GB" b="1" dirty="0" smtClean="0">
                <a:solidFill>
                  <a:srgbClr val="034932"/>
                </a:solidFill>
                <a:cs typeface="Arial" pitchFamily="34" charset="0"/>
              </a:rPr>
              <a:t>; self-pollination seeds harvested from 379 plants so far. The rest of the plants are in different developmental stages (some are yet to flower, others did not survive to maturity). 205 confirmed mutants have been crossed with Cabriolet; 180 lines of F1 seeds have been harvested so far</a:t>
            </a:r>
            <a:endParaRPr lang="en-GB" b="1" dirty="0" smtClean="0">
              <a:solidFill>
                <a:srgbClr val="04481E"/>
              </a:solidFill>
              <a:cs typeface="Arial" pitchFamily="34" charset="0"/>
            </a:endParaRPr>
          </a:p>
          <a:p>
            <a:endParaRPr lang="en-GB" sz="2000" b="1" dirty="0">
              <a:solidFill>
                <a:srgbClr val="04481E"/>
              </a:solidFill>
              <a:cs typeface="Arial" pitchFamily="34" charset="0"/>
            </a:endParaRPr>
          </a:p>
          <a:p>
            <a:endParaRPr lang="en-GB" sz="2000" b="1" dirty="0">
              <a:solidFill>
                <a:srgbClr val="04481E"/>
              </a:solidFill>
              <a:cs typeface="Arial" pitchFamily="34" charset="0"/>
            </a:endParaRPr>
          </a:p>
        </p:txBody>
      </p:sp>
      <p:grpSp>
        <p:nvGrpSpPr>
          <p:cNvPr id="3" name="Group 2"/>
          <p:cNvGrpSpPr/>
          <p:nvPr/>
        </p:nvGrpSpPr>
        <p:grpSpPr>
          <a:xfrm>
            <a:off x="-2794" y="6309320"/>
            <a:ext cx="9144000" cy="548680"/>
            <a:chOff x="0" y="6309320"/>
            <a:chExt cx="9144000" cy="548680"/>
          </a:xfrm>
        </p:grpSpPr>
        <p:sp>
          <p:nvSpPr>
            <p:cNvPr id="4" name="Rectangle 3"/>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14" name="TextBox 13"/>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26470062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959" y="570770"/>
            <a:ext cx="9033702" cy="3170099"/>
          </a:xfrm>
          <a:prstGeom prst="rect">
            <a:avLst/>
          </a:prstGeom>
          <a:noFill/>
        </p:spPr>
        <p:txBody>
          <a:bodyPr wrap="square" rtlCol="0">
            <a:spAutoFit/>
          </a:bodyPr>
          <a:lstStyle/>
          <a:p>
            <a:r>
              <a:rPr lang="en-GB" sz="2000" b="1" dirty="0" smtClean="0">
                <a:solidFill>
                  <a:srgbClr val="C00000"/>
                </a:solidFill>
                <a:cs typeface="Arial" pitchFamily="34" charset="0"/>
              </a:rPr>
              <a:t>2</a:t>
            </a:r>
            <a:r>
              <a:rPr lang="en-GB" sz="2000" b="1" baseline="30000" dirty="0" smtClean="0">
                <a:solidFill>
                  <a:srgbClr val="C00000"/>
                </a:solidFill>
                <a:cs typeface="Arial" pitchFamily="34" charset="0"/>
              </a:rPr>
              <a:t>nd</a:t>
            </a:r>
            <a:r>
              <a:rPr lang="en-GB" sz="2000" b="1" dirty="0" smtClean="0">
                <a:solidFill>
                  <a:srgbClr val="C00000"/>
                </a:solidFill>
                <a:cs typeface="Arial" pitchFamily="34" charset="0"/>
              </a:rPr>
              <a:t> batch</a:t>
            </a:r>
          </a:p>
          <a:p>
            <a:endParaRPr lang="en-GB" sz="2000" b="1" dirty="0" smtClean="0">
              <a:solidFill>
                <a:srgbClr val="04481E"/>
              </a:solidFill>
              <a:cs typeface="Arial" pitchFamily="34" charset="0"/>
            </a:endParaRPr>
          </a:p>
          <a:p>
            <a:pPr marL="342900" indent="-342900">
              <a:buFont typeface="Arial" panose="020B0604020202020204" pitchFamily="34" charset="0"/>
              <a:buChar char="•"/>
            </a:pPr>
            <a:r>
              <a:rPr lang="en-GB" sz="2000" b="1" dirty="0" smtClean="0">
                <a:solidFill>
                  <a:srgbClr val="034932"/>
                </a:solidFill>
                <a:cs typeface="Arial" pitchFamily="34" charset="0"/>
              </a:rPr>
              <a:t>34 possible candidate genes – </a:t>
            </a:r>
            <a:r>
              <a:rPr lang="en-GB" sz="2000" b="1" dirty="0">
                <a:solidFill>
                  <a:srgbClr val="034932"/>
                </a:solidFill>
                <a:cs typeface="Arial" pitchFamily="34" charset="0"/>
              </a:rPr>
              <a:t>61 </a:t>
            </a:r>
            <a:r>
              <a:rPr lang="en-GB" sz="2000" b="1" dirty="0" smtClean="0">
                <a:solidFill>
                  <a:srgbClr val="034932"/>
                </a:solidFill>
                <a:cs typeface="Arial" pitchFamily="34" charset="0"/>
              </a:rPr>
              <a:t>mutant </a:t>
            </a:r>
            <a:r>
              <a:rPr lang="en-GB" sz="2000" b="1" dirty="0">
                <a:solidFill>
                  <a:srgbClr val="034932"/>
                </a:solidFill>
                <a:cs typeface="Arial" pitchFamily="34" charset="0"/>
              </a:rPr>
              <a:t>lines </a:t>
            </a:r>
            <a:r>
              <a:rPr lang="en-GB" sz="2000" b="1" dirty="0" smtClean="0">
                <a:solidFill>
                  <a:srgbClr val="034932"/>
                </a:solidFill>
                <a:cs typeface="Arial" pitchFamily="34" charset="0"/>
              </a:rPr>
              <a:t>with increased selection threshold (≥</a:t>
            </a:r>
            <a:r>
              <a:rPr lang="en-GB" sz="2000" b="1" dirty="0">
                <a:solidFill>
                  <a:srgbClr val="034932"/>
                </a:solidFill>
                <a:cs typeface="Arial" pitchFamily="34" charset="0"/>
              </a:rPr>
              <a:t>40% variant</a:t>
            </a:r>
            <a:r>
              <a:rPr lang="en-GB" sz="2000" b="1" dirty="0" smtClean="0">
                <a:solidFill>
                  <a:srgbClr val="034932"/>
                </a:solidFill>
                <a:cs typeface="Arial" pitchFamily="34" charset="0"/>
              </a:rPr>
              <a:t>) were identified in </a:t>
            </a:r>
            <a:r>
              <a:rPr lang="en-GB" sz="2000" b="1" dirty="0" err="1" smtClean="0">
                <a:solidFill>
                  <a:srgbClr val="034932"/>
                </a:solidFill>
                <a:cs typeface="Arial" pitchFamily="34" charset="0"/>
              </a:rPr>
              <a:t>silico</a:t>
            </a:r>
            <a:r>
              <a:rPr lang="en-GB" sz="2000" b="1" dirty="0" smtClean="0">
                <a:solidFill>
                  <a:srgbClr val="034932"/>
                </a:solidFill>
                <a:cs typeface="Arial" pitchFamily="34" charset="0"/>
              </a:rPr>
              <a:t>. The primer </a:t>
            </a:r>
            <a:r>
              <a:rPr lang="en-GB" sz="2000" b="1" dirty="0">
                <a:solidFill>
                  <a:srgbClr val="034932"/>
                </a:solidFill>
                <a:cs typeface="Arial" pitchFamily="34" charset="0"/>
              </a:rPr>
              <a:t>design </a:t>
            </a:r>
            <a:r>
              <a:rPr lang="en-GB" sz="2000" b="1" dirty="0" smtClean="0">
                <a:solidFill>
                  <a:srgbClr val="034932"/>
                </a:solidFill>
                <a:cs typeface="Arial" pitchFamily="34" charset="0"/>
              </a:rPr>
              <a:t>is completed for all the mutations and we are currently testing the markers. Once the markers are confirmed to be amplifying the desired gene copy, we </a:t>
            </a:r>
            <a:r>
              <a:rPr lang="en-GB" sz="2000" b="1" dirty="0">
                <a:solidFill>
                  <a:srgbClr val="034932"/>
                </a:solidFill>
                <a:cs typeface="Arial" pitchFamily="34" charset="0"/>
              </a:rPr>
              <a:t>will start </a:t>
            </a:r>
            <a:r>
              <a:rPr lang="en-GB" sz="2000" b="1" dirty="0" smtClean="0">
                <a:solidFill>
                  <a:srgbClr val="034932"/>
                </a:solidFill>
                <a:cs typeface="Arial" pitchFamily="34" charset="0"/>
              </a:rPr>
              <a:t>the mutant confirmation by Sanger sequencing. </a:t>
            </a:r>
            <a:endParaRPr lang="en-GB" sz="2000" b="1" dirty="0">
              <a:solidFill>
                <a:srgbClr val="034932"/>
              </a:solidFill>
              <a:cs typeface="Arial" pitchFamily="34" charset="0"/>
            </a:endParaRPr>
          </a:p>
          <a:p>
            <a:pPr marL="342900" indent="-342900">
              <a:buFont typeface="Arial" panose="020B0604020202020204" pitchFamily="34" charset="0"/>
              <a:buChar char="•"/>
            </a:pPr>
            <a:endParaRPr lang="en-GB" sz="2000" b="1" dirty="0" smtClean="0">
              <a:solidFill>
                <a:srgbClr val="034932"/>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p:txBody>
      </p:sp>
      <p:grpSp>
        <p:nvGrpSpPr>
          <p:cNvPr id="9" name="Group 8"/>
          <p:cNvGrpSpPr/>
          <p:nvPr/>
        </p:nvGrpSpPr>
        <p:grpSpPr>
          <a:xfrm>
            <a:off x="-2794" y="6309320"/>
            <a:ext cx="9144000" cy="548680"/>
            <a:chOff x="0" y="6309320"/>
            <a:chExt cx="9144000" cy="548680"/>
          </a:xfrm>
        </p:grpSpPr>
        <p:sp>
          <p:nvSpPr>
            <p:cNvPr id="10" name="Rectangle 9"/>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sp>
        <p:nvSpPr>
          <p:cNvPr id="19" name="TextBox 18"/>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34297771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0" y="476672"/>
            <a:ext cx="9144000" cy="461665"/>
          </a:xfrm>
          <a:prstGeom prst="rect">
            <a:avLst/>
          </a:prstGeom>
          <a:noFill/>
        </p:spPr>
        <p:txBody>
          <a:bodyPr wrap="square" rtlCol="0">
            <a:spAutoFit/>
          </a:bodyPr>
          <a:lstStyle/>
          <a:p>
            <a:pPr algn="ctr"/>
            <a:r>
              <a:rPr lang="en-GB" sz="2400" b="1" dirty="0" smtClean="0">
                <a:solidFill>
                  <a:schemeClr val="accent5">
                    <a:lumMod val="50000"/>
                  </a:schemeClr>
                </a:solidFill>
                <a:latin typeface="Calibri" panose="020F0502020204030204" pitchFamily="34" charset="0"/>
                <a:cs typeface="Arial" pitchFamily="34" charset="0"/>
              </a:rPr>
              <a:t>WP3.4 Developing pre-breeding lines from alien </a:t>
            </a:r>
            <a:r>
              <a:rPr lang="en-GB" sz="2400" b="1" dirty="0" err="1" smtClean="0">
                <a:solidFill>
                  <a:schemeClr val="accent5">
                    <a:lumMod val="50000"/>
                  </a:schemeClr>
                </a:solidFill>
                <a:latin typeface="Calibri" panose="020F0502020204030204" pitchFamily="34" charset="0"/>
                <a:cs typeface="Arial" pitchFamily="34" charset="0"/>
              </a:rPr>
              <a:t>introgression</a:t>
            </a:r>
            <a:r>
              <a:rPr lang="en-GB" sz="2400" b="1" dirty="0" smtClean="0">
                <a:solidFill>
                  <a:schemeClr val="accent5">
                    <a:lumMod val="50000"/>
                  </a:schemeClr>
                </a:solidFill>
                <a:latin typeface="Calibri" panose="020F0502020204030204" pitchFamily="34" charset="0"/>
                <a:cs typeface="Arial" pitchFamily="34" charset="0"/>
              </a:rPr>
              <a:t> material</a:t>
            </a:r>
            <a:endParaRPr lang="en-GB" sz="2400" b="1" i="1" dirty="0">
              <a:solidFill>
                <a:schemeClr val="accent5">
                  <a:lumMod val="50000"/>
                </a:schemeClr>
              </a:solidFill>
              <a:latin typeface="Calibri" panose="020F0502020204030204" pitchFamily="34" charset="0"/>
              <a:cs typeface="Arial" pitchFamily="34" charset="0"/>
            </a:endParaRPr>
          </a:p>
        </p:txBody>
      </p:sp>
      <p:sp>
        <p:nvSpPr>
          <p:cNvPr id="3" name="TextBox 2"/>
          <p:cNvSpPr txBox="1"/>
          <p:nvPr/>
        </p:nvSpPr>
        <p:spPr>
          <a:xfrm>
            <a:off x="285439" y="1453862"/>
            <a:ext cx="8541761" cy="1938992"/>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solidFill>
                  <a:srgbClr val="04481E"/>
                </a:solidFill>
                <a:cs typeface="Arial" pitchFamily="34" charset="0"/>
              </a:rPr>
              <a:t>CMS Ogura-based </a:t>
            </a:r>
            <a:r>
              <a:rPr lang="en-GB" sz="2000" b="1" dirty="0" err="1" smtClean="0">
                <a:solidFill>
                  <a:srgbClr val="04481E"/>
                </a:solidFill>
                <a:cs typeface="Arial" pitchFamily="34" charset="0"/>
              </a:rPr>
              <a:t>introgression</a:t>
            </a:r>
            <a:r>
              <a:rPr lang="en-GB" sz="2000" b="1" dirty="0" smtClean="0">
                <a:solidFill>
                  <a:srgbClr val="04481E"/>
                </a:solidFill>
                <a:cs typeface="Arial" pitchFamily="34" charset="0"/>
              </a:rPr>
              <a:t> material (restorer lines) characterized by transcriptome re-sequencing</a:t>
            </a:r>
          </a:p>
          <a:p>
            <a:pPr marL="342900" indent="-342900">
              <a:buFont typeface="Arial" panose="020B0604020202020204" pitchFamily="34" charset="0"/>
              <a:buChar char="•"/>
            </a:pP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smtClean="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a:p>
            <a:pPr marL="342900" indent="-342900">
              <a:buFont typeface="Arial" panose="020B0604020202020204" pitchFamily="34" charset="0"/>
              <a:buChar char="•"/>
            </a:pPr>
            <a:endParaRPr lang="en-GB" sz="2000" b="1" dirty="0">
              <a:solidFill>
                <a:srgbClr val="04481E"/>
              </a:solidFill>
              <a:cs typeface="Arial" pitchFamily="34" charset="0"/>
            </a:endParaRPr>
          </a:p>
        </p:txBody>
      </p:sp>
      <p:grpSp>
        <p:nvGrpSpPr>
          <p:cNvPr id="4" name="Group 3"/>
          <p:cNvGrpSpPr/>
          <p:nvPr/>
        </p:nvGrpSpPr>
        <p:grpSpPr>
          <a:xfrm>
            <a:off x="-2794" y="6309320"/>
            <a:ext cx="9144000" cy="548680"/>
            <a:chOff x="0" y="6309320"/>
            <a:chExt cx="9144000" cy="548680"/>
          </a:xfrm>
        </p:grpSpPr>
        <p:sp>
          <p:nvSpPr>
            <p:cNvPr id="5" name="Rectangle 4"/>
            <p:cNvSpPr/>
            <p:nvPr/>
          </p:nvSpPr>
          <p:spPr>
            <a:xfrm>
              <a:off x="0" y="6309320"/>
              <a:ext cx="9144000" cy="548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0" y="6309320"/>
              <a:ext cx="9144000" cy="0"/>
            </a:xfrm>
            <a:prstGeom prst="line">
              <a:avLst/>
            </a:prstGeom>
            <a:ln w="28575">
              <a:solidFill>
                <a:srgbClr val="044C3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390730"/>
              <a:ext cx="2718828" cy="422646"/>
            </a:xfrm>
            <a:prstGeom prst="rect">
              <a:avLst/>
            </a:prstGeom>
          </p:spPr>
        </p:pic>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0625" t="1652" b="9051"/>
          <a:stretch/>
        </p:blipFill>
        <p:spPr>
          <a:xfrm>
            <a:off x="3921576" y="2042688"/>
            <a:ext cx="4979472" cy="3731381"/>
          </a:xfrm>
          <a:prstGeom prst="rect">
            <a:avLst/>
          </a:prstGeom>
        </p:spPr>
      </p:pic>
      <p:sp>
        <p:nvSpPr>
          <p:cNvPr id="10" name="TextBox 9"/>
          <p:cNvSpPr txBox="1"/>
          <p:nvPr/>
        </p:nvSpPr>
        <p:spPr>
          <a:xfrm>
            <a:off x="-3601" y="6411706"/>
            <a:ext cx="3898648" cy="369332"/>
          </a:xfrm>
          <a:prstGeom prst="rect">
            <a:avLst/>
          </a:prstGeom>
          <a:noFill/>
        </p:spPr>
        <p:txBody>
          <a:bodyPr wrap="none" rtlCol="0">
            <a:spAutoFit/>
          </a:bodyPr>
          <a:lstStyle/>
          <a:p>
            <a:r>
              <a:rPr lang="en-GB" dirty="0" smtClean="0">
                <a:solidFill>
                  <a:srgbClr val="044C31"/>
                </a:solidFill>
              </a:rPr>
              <a:t>OREGIN 5 	21</a:t>
            </a:r>
            <a:r>
              <a:rPr lang="en-GB" baseline="30000" dirty="0" smtClean="0">
                <a:solidFill>
                  <a:srgbClr val="044C31"/>
                </a:solidFill>
              </a:rPr>
              <a:t>st</a:t>
            </a:r>
            <a:r>
              <a:rPr lang="en-GB" dirty="0" smtClean="0">
                <a:solidFill>
                  <a:srgbClr val="044C31"/>
                </a:solidFill>
              </a:rPr>
              <a:t>  February, 2019</a:t>
            </a:r>
            <a:endParaRPr lang="en-GB" dirty="0">
              <a:solidFill>
                <a:srgbClr val="044C31"/>
              </a:solidFill>
            </a:endParaRPr>
          </a:p>
        </p:txBody>
      </p:sp>
    </p:spTree>
    <p:extLst>
      <p:ext uri="{BB962C8B-B14F-4D97-AF65-F5344CB8AC3E}">
        <p14:creationId xmlns:p14="http://schemas.microsoft.com/office/powerpoint/2010/main" val="21471682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8482</TotalTime>
  <Words>925</Words>
  <Application>Microsoft Macintosh PowerPoint</Application>
  <PresentationFormat>On-screen Show (4:3)</PresentationFormat>
  <Paragraphs>167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 Havlickova</dc:creator>
  <cp:lastModifiedBy>Lenka Havlickova</cp:lastModifiedBy>
  <cp:revision>97</cp:revision>
  <dcterms:created xsi:type="dcterms:W3CDTF">2017-12-05T11:50:42Z</dcterms:created>
  <dcterms:modified xsi:type="dcterms:W3CDTF">2019-02-21T09:01:28Z</dcterms:modified>
</cp:coreProperties>
</file>