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9" r:id="rId5"/>
    <p:sldId id="294" r:id="rId6"/>
    <p:sldId id="296" r:id="rId7"/>
    <p:sldId id="297" r:id="rId8"/>
    <p:sldId id="268" r:id="rId9"/>
    <p:sldId id="271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739D4-CDCE-4876-9992-BB80F5B87DB4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66B3E-B269-4330-8BF5-7E9754DD3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6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090E0-1A33-6245-944A-6365BC1CB63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84663-BB94-9749-A706-1B00A780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7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4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DCBC-4416-DF44-B1B4-26461A540E9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B340-8F40-CD4D-A34B-EA6F069BE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43297" y="2250352"/>
            <a:ext cx="71294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/>
              <a:t>Oilseed Rape Genetic Improvement </a:t>
            </a:r>
            <a:r>
              <a:rPr lang="en-GB" sz="3600" b="1" dirty="0" smtClean="0"/>
              <a:t>Network </a:t>
            </a:r>
            <a:r>
              <a:rPr lang="mr-IN" sz="3600" b="1" dirty="0" smtClean="0"/>
              <a:t>–</a:t>
            </a:r>
            <a:r>
              <a:rPr lang="en-GB" sz="3600" b="1" dirty="0" smtClean="0"/>
              <a:t> phase 5</a:t>
            </a:r>
            <a:endParaRPr lang="en-GB" sz="3600" b="1" dirty="0"/>
          </a:p>
        </p:txBody>
      </p:sp>
      <p:pic>
        <p:nvPicPr>
          <p:cNvPr id="3076" name="Picture 4" descr="def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4" y="5075005"/>
            <a:ext cx="1944687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regin_m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6797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127049" y="3617407"/>
            <a:ext cx="5403682" cy="14575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3366FF"/>
                </a:solidFill>
              </a:rPr>
              <a:t>Updates from University of Hertfordshire, Feb 2019</a:t>
            </a:r>
            <a:endParaRPr lang="en-GB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3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32232" y="1228225"/>
            <a:ext cx="8503920" cy="3538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GB" b="1" dirty="0" smtClean="0"/>
              <a:t>homa stem canker pathogens</a:t>
            </a:r>
            <a:endParaRPr lang="en-GB" sz="2400" b="1" dirty="0" smtClean="0"/>
          </a:p>
          <a:p>
            <a:pPr marL="693738">
              <a:buFont typeface="Courier New" panose="02070309020205020404" pitchFamily="49" charset="0"/>
              <a:buChar char="o"/>
            </a:pPr>
            <a:r>
              <a:rPr lang="en-GB" sz="2400" i="1" dirty="0" smtClean="0"/>
              <a:t>L. maculans</a:t>
            </a:r>
            <a:r>
              <a:rPr lang="en-GB" sz="2400" dirty="0" smtClean="0"/>
              <a:t> </a:t>
            </a:r>
            <a:r>
              <a:rPr lang="en-GB" sz="2100" dirty="0" smtClean="0"/>
              <a:t>Isolates</a:t>
            </a:r>
          </a:p>
          <a:p>
            <a:pPr marL="1165225" indent="-350838">
              <a:buFont typeface="Courier New" panose="02070309020205020404" pitchFamily="49" charset="0"/>
              <a:buChar char="o"/>
              <a:tabLst>
                <a:tab pos="1169988" algn="l"/>
                <a:tab pos="1341438" algn="l"/>
              </a:tabLst>
            </a:pPr>
            <a:r>
              <a:rPr lang="en-GB" sz="2100" dirty="0" smtClean="0"/>
              <a:t>24  international isolates</a:t>
            </a:r>
          </a:p>
          <a:p>
            <a:pPr marL="1165225" indent="-350838">
              <a:buFont typeface="Courier New" panose="02070309020205020404" pitchFamily="49" charset="0"/>
              <a:buChar char="o"/>
              <a:tabLst>
                <a:tab pos="1169988" algn="l"/>
                <a:tab pos="1341438" algn="l"/>
              </a:tabLst>
            </a:pPr>
            <a:r>
              <a:rPr lang="en-GB" sz="2100" dirty="0" smtClean="0"/>
              <a:t>80  UK isolates</a:t>
            </a:r>
          </a:p>
          <a:p>
            <a:pPr marL="814387" indent="0">
              <a:buNone/>
              <a:tabLst>
                <a:tab pos="1169988" algn="l"/>
                <a:tab pos="1341438" algn="l"/>
              </a:tabLst>
            </a:pPr>
            <a:endParaRPr lang="en-GB" sz="2100" dirty="0" smtClean="0"/>
          </a:p>
          <a:p>
            <a:pPr marL="693738">
              <a:buFont typeface="Courier New" panose="02070309020205020404" pitchFamily="49" charset="0"/>
              <a:buChar char="o"/>
              <a:tabLst>
                <a:tab pos="1169988" algn="l"/>
                <a:tab pos="1341438" algn="l"/>
              </a:tabLst>
            </a:pPr>
            <a:r>
              <a:rPr lang="en-GB" sz="2400" i="1" dirty="0" smtClean="0"/>
              <a:t>L. biglobosa </a:t>
            </a:r>
            <a:r>
              <a:rPr lang="en-GB" sz="2100" dirty="0" smtClean="0"/>
              <a:t>Isolates</a:t>
            </a:r>
          </a:p>
          <a:p>
            <a:pPr marL="1165225" indent="-350838">
              <a:buFont typeface="Courier New" panose="02070309020205020404" pitchFamily="49" charset="0"/>
              <a:buChar char="o"/>
              <a:tabLst>
                <a:tab pos="1169988" algn="l"/>
                <a:tab pos="1341438" algn="l"/>
              </a:tabLst>
            </a:pPr>
            <a:r>
              <a:rPr lang="en-GB" sz="2100" dirty="0"/>
              <a:t>6 international isolates</a:t>
            </a:r>
            <a:endParaRPr lang="en-GB" sz="2100" dirty="0" smtClean="0"/>
          </a:p>
          <a:p>
            <a:pPr marL="1165225" indent="-350838">
              <a:buFont typeface="Courier New" panose="02070309020205020404" pitchFamily="49" charset="0"/>
              <a:buChar char="o"/>
              <a:tabLst>
                <a:tab pos="1169988" algn="l"/>
                <a:tab pos="1341438" algn="l"/>
              </a:tabLst>
            </a:pPr>
            <a:r>
              <a:rPr lang="en-GB" sz="2100" dirty="0" smtClean="0"/>
              <a:t>11  UK isolates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</a:rPr>
              <a:t>OREGIN pathogen collection (WP 2.1)</a:t>
            </a:r>
            <a:endParaRPr lang="en-GB" sz="4000" b="1" dirty="0">
              <a:solidFill>
                <a:srgbClr val="3366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6585" y="4930588"/>
            <a:ext cx="7108474" cy="17032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A differential set of </a:t>
            </a:r>
            <a:r>
              <a:rPr lang="en-GB" sz="2800" b="1" i="1" dirty="0"/>
              <a:t>L. </a:t>
            </a:r>
            <a:r>
              <a:rPr lang="en-GB" sz="2800" b="1" i="1" dirty="0" err="1"/>
              <a:t>maculans</a:t>
            </a:r>
            <a:r>
              <a:rPr lang="en-GB" sz="2800" b="1" dirty="0"/>
              <a:t> i</a:t>
            </a:r>
            <a:r>
              <a:rPr lang="en-GB" sz="2800" b="1" dirty="0" smtClean="0"/>
              <a:t>solates has been developed to detect corresponding host resistance genes</a:t>
            </a:r>
            <a:endParaRPr lang="en-GB" sz="2800" b="1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03987" y="1619743"/>
            <a:ext cx="7064248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light leaf spot pathogen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i="1" dirty="0" smtClean="0"/>
              <a:t>Pyrenopeziza</a:t>
            </a:r>
            <a:r>
              <a:rPr lang="en-GB" dirty="0" smtClean="0"/>
              <a:t> </a:t>
            </a:r>
            <a:r>
              <a:rPr lang="en-GB" i="1" dirty="0" smtClean="0"/>
              <a:t>brassicae</a:t>
            </a:r>
            <a:endParaRPr lang="en-GB" dirty="0" smtClean="0"/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711200" indent="-273050">
              <a:buFont typeface="Courier New" panose="02070309020205020404" pitchFamily="49" charset="0"/>
              <a:buChar char="o"/>
            </a:pPr>
            <a:r>
              <a:rPr lang="en-GB" sz="2400" dirty="0"/>
              <a:t>124 international </a:t>
            </a:r>
            <a:r>
              <a:rPr lang="en-GB" sz="2400" dirty="0" smtClean="0"/>
              <a:t>isolates</a:t>
            </a:r>
          </a:p>
          <a:p>
            <a:pPr marL="711200" indent="-273050">
              <a:buFont typeface="Courier New" panose="02070309020205020404" pitchFamily="49" charset="0"/>
              <a:buChar char="o"/>
            </a:pPr>
            <a:r>
              <a:rPr lang="en-GB" sz="2400" dirty="0" smtClean="0"/>
              <a:t>140 UK isolates</a:t>
            </a:r>
          </a:p>
          <a:p>
            <a:pPr marL="711200" indent="-273050">
              <a:buFont typeface="Courier New" panose="02070309020205020404" pitchFamily="49" charset="0"/>
              <a:buChar char="o"/>
            </a:pPr>
            <a:r>
              <a:rPr lang="en-GB" sz="2400" dirty="0" smtClean="0"/>
              <a:t>New isolates will be obtained during the project </a:t>
            </a:r>
          </a:p>
          <a:p>
            <a:pPr marL="438150" indent="0">
              <a:buNone/>
            </a:pPr>
            <a:endParaRPr lang="en-GB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</a:rPr>
              <a:t>OREGIN pathogen collection (WP 2.1)</a:t>
            </a:r>
            <a:endParaRPr lang="en-GB" sz="4000" b="1" dirty="0">
              <a:solidFill>
                <a:srgbClr val="3366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585" y="4930588"/>
            <a:ext cx="8079650" cy="17032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/>
              <a:t>Differences in pathogenicity between different isolates will be tested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32232" y="173317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effective resistance gene - </a:t>
            </a:r>
            <a:r>
              <a:rPr lang="en-US" i="1" dirty="0"/>
              <a:t>Rlm7</a:t>
            </a:r>
            <a:endParaRPr lang="en-US" dirty="0"/>
          </a:p>
          <a:p>
            <a:r>
              <a:rPr lang="en-US" i="1" dirty="0"/>
              <a:t>L. maculans </a:t>
            </a:r>
            <a:r>
              <a:rPr lang="en-US" dirty="0"/>
              <a:t>isolates</a:t>
            </a:r>
            <a:r>
              <a:rPr lang="en-US" i="1" dirty="0"/>
              <a:t> </a:t>
            </a:r>
            <a:r>
              <a:rPr lang="en-US" dirty="0"/>
              <a:t>virulent against </a:t>
            </a:r>
            <a:r>
              <a:rPr lang="en-US" i="1" dirty="0"/>
              <a:t>Rlm7</a:t>
            </a:r>
            <a:r>
              <a:rPr lang="en-US" dirty="0"/>
              <a:t> detected in UK </a:t>
            </a:r>
            <a:endParaRPr lang="en-US" dirty="0" smtClean="0"/>
          </a:p>
          <a:p>
            <a:r>
              <a:rPr lang="en-US" dirty="0" smtClean="0"/>
              <a:t>Monitoring development of virulent races of </a:t>
            </a:r>
            <a:r>
              <a:rPr lang="en-US" i="1" dirty="0"/>
              <a:t>L. maculans </a:t>
            </a:r>
            <a:r>
              <a:rPr lang="en-US" dirty="0" smtClean="0"/>
              <a:t>is on-going </a:t>
            </a:r>
            <a:endParaRPr lang="en-US" dirty="0"/>
          </a:p>
          <a:p>
            <a:pPr marL="0" indent="0">
              <a:buFont typeface="Arial"/>
              <a:buNone/>
            </a:pPr>
            <a:endParaRPr lang="en-GB" dirty="0" smtClean="0"/>
          </a:p>
          <a:p>
            <a:pPr marL="438150" indent="0">
              <a:buNone/>
            </a:pPr>
            <a:r>
              <a:rPr lang="en-GB" sz="2400" dirty="0" smtClean="0"/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340" y="228600"/>
            <a:ext cx="8991660" cy="14448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</a:rPr>
              <a:t>Risk of breakdown resistance gene </a:t>
            </a:r>
            <a:r>
              <a:rPr lang="en-GB" sz="4000" b="1" i="1" dirty="0" smtClean="0">
                <a:solidFill>
                  <a:srgbClr val="3366FF"/>
                </a:solidFill>
              </a:rPr>
              <a:t>Rlm7</a:t>
            </a:r>
            <a:r>
              <a:rPr lang="en-GB" sz="4000" b="1" dirty="0" smtClean="0">
                <a:solidFill>
                  <a:srgbClr val="3366FF"/>
                </a:solidFill>
              </a:rPr>
              <a:t> in the UK (WP3.1)</a:t>
            </a:r>
            <a:endParaRPr lang="en-GB" sz="4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FC7D76-0583-8841-B949-2D875F1C3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6" t="17463" r="48017" b="4171"/>
          <a:stretch/>
        </p:blipFill>
        <p:spPr>
          <a:xfrm rot="5400000">
            <a:off x="1836828" y="-853673"/>
            <a:ext cx="5652988" cy="8480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18" y="609884"/>
            <a:ext cx="66735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2018/2019 field experiment, Herts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1884" y="5306621"/>
            <a:ext cx="6200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P</a:t>
            </a:r>
            <a:r>
              <a:rPr lang="en-GB" sz="3200" b="1" dirty="0" smtClean="0">
                <a:solidFill>
                  <a:schemeClr val="bg1"/>
                </a:solidFill>
              </a:rPr>
              <a:t>homa leaf spots on Harper (</a:t>
            </a:r>
            <a:r>
              <a:rPr lang="en-GB" sz="3200" b="1" i="1" dirty="0" smtClean="0">
                <a:solidFill>
                  <a:schemeClr val="bg1"/>
                </a:solidFill>
              </a:rPr>
              <a:t>Rlm7</a:t>
            </a:r>
            <a:r>
              <a:rPr lang="en-GB" sz="3200" b="1" dirty="0" smtClean="0">
                <a:solidFill>
                  <a:schemeClr val="bg1"/>
                </a:solidFill>
              </a:rPr>
              <a:t>)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967" y="3103980"/>
            <a:ext cx="110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Resistant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000" y="4391281"/>
            <a:ext cx="161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Susceptible 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09413" y="4110614"/>
            <a:ext cx="457803" cy="39538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55629" y="3362899"/>
            <a:ext cx="623173" cy="10283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18682" y="3643566"/>
            <a:ext cx="3662466" cy="89791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205864" y="3486967"/>
            <a:ext cx="1529405" cy="7732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97827" y="2485129"/>
            <a:ext cx="1064140" cy="8035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09858" y="2028702"/>
            <a:ext cx="151949" cy="9792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7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00082 LLS on ste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7"/>
          <a:stretch/>
        </p:blipFill>
        <p:spPr>
          <a:xfrm>
            <a:off x="1016682" y="1080120"/>
            <a:ext cx="7125429" cy="53677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40039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3366FF"/>
                </a:solidFill>
              </a:rPr>
              <a:t>Severe light leaf spot on leaves and stems</a:t>
            </a:r>
            <a:endParaRPr lang="en-GB" altLang="en-US" sz="3600" dirty="0">
              <a:solidFill>
                <a:srgbClr val="3366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18556" y="3429001"/>
            <a:ext cx="1350497" cy="10457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409043" y="2171813"/>
            <a:ext cx="1356735" cy="42463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70276" y="3429001"/>
            <a:ext cx="1001888" cy="104574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03333" y="3875025"/>
            <a:ext cx="1" cy="11994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70276" y="3023893"/>
            <a:ext cx="161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LLS on leaves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3052" y="2583626"/>
            <a:ext cx="1617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LLS on stem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1544" y="5729955"/>
            <a:ext cx="610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2017/2018 field </a:t>
            </a:r>
            <a:r>
              <a:rPr lang="en-GB" sz="3200" b="1" dirty="0" err="1" smtClean="0">
                <a:solidFill>
                  <a:schemeClr val="bg1"/>
                </a:solidFill>
              </a:rPr>
              <a:t>expt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results of disease assessment in OREGIN-phases 3 &amp; 4, additional 16 cultivars/lines selected for OREGIN phase5 field </a:t>
            </a:r>
            <a:r>
              <a:rPr lang="en-US" dirty="0" err="1" smtClean="0"/>
              <a:t>expts</a:t>
            </a:r>
            <a:r>
              <a:rPr lang="en-US" dirty="0" smtClean="0"/>
              <a:t> for disease assessment</a:t>
            </a:r>
          </a:p>
          <a:p>
            <a:r>
              <a:rPr lang="en-US" dirty="0" smtClean="0"/>
              <a:t>Information on the 16 cultivars/lines was sent to Pete Berry and Kate </a:t>
            </a:r>
            <a:r>
              <a:rPr lang="en-US" dirty="0" err="1" smtClean="0"/>
              <a:t>Storer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340" y="228600"/>
            <a:ext cx="8991660" cy="14448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</a:rPr>
              <a:t>Cultivars/lines selected for field </a:t>
            </a:r>
            <a:r>
              <a:rPr lang="en-GB" sz="4000" b="1" dirty="0" err="1" smtClean="0">
                <a:solidFill>
                  <a:srgbClr val="3366FF"/>
                </a:solidFill>
              </a:rPr>
              <a:t>expt</a:t>
            </a:r>
            <a:r>
              <a:rPr lang="en-GB" sz="4000" b="1" dirty="0" smtClean="0">
                <a:solidFill>
                  <a:srgbClr val="3366FF"/>
                </a:solidFill>
              </a:rPr>
              <a:t> in OREGIN phase 5</a:t>
            </a:r>
            <a:endParaRPr lang="en-GB" sz="4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5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3366FF"/>
                </a:solidFill>
              </a:rPr>
              <a:t>OREGIN website at UH (WP6.1)</a:t>
            </a:r>
            <a:endParaRPr lang="en-GB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8-12-04 at 17.53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11888" r="13854" b="14540"/>
          <a:stretch/>
        </p:blipFill>
        <p:spPr>
          <a:xfrm>
            <a:off x="487508" y="1128834"/>
            <a:ext cx="7977493" cy="49643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2232" y="5516457"/>
            <a:ext cx="8503920" cy="15644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dirty="0" smtClean="0"/>
          </a:p>
          <a:p>
            <a:pPr marL="438150" indent="0">
              <a:buNone/>
            </a:pPr>
            <a:r>
              <a:rPr lang="en-GB" sz="2400" b="1" dirty="0" smtClean="0"/>
              <a:t>The website is maintained and regularly updated at UH</a:t>
            </a:r>
          </a:p>
        </p:txBody>
      </p:sp>
    </p:spTree>
    <p:extLst>
      <p:ext uri="{BB962C8B-B14F-4D97-AF65-F5344CB8AC3E}">
        <p14:creationId xmlns:p14="http://schemas.microsoft.com/office/powerpoint/2010/main" val="10056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242" y="987552"/>
            <a:ext cx="6260306" cy="5494337"/>
            <a:chOff x="336948" y="885826"/>
            <a:chExt cx="6260306" cy="5494337"/>
          </a:xfrm>
        </p:grpSpPr>
        <p:pic>
          <p:nvPicPr>
            <p:cNvPr id="3174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4" t="10345" r="14355" b="6499"/>
            <a:stretch>
              <a:fillRect/>
            </a:stretch>
          </p:blipFill>
          <p:spPr bwMode="auto">
            <a:xfrm>
              <a:off x="336948" y="1336675"/>
              <a:ext cx="5269706" cy="504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8" t="24648" r="73557" b="43935"/>
            <a:stretch>
              <a:fillRect/>
            </a:stretch>
          </p:blipFill>
          <p:spPr bwMode="auto">
            <a:xfrm>
              <a:off x="4412457" y="885826"/>
              <a:ext cx="2184797" cy="354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534716" y="2962275"/>
              <a:ext cx="4987528" cy="681038"/>
              <a:chOff x="2046514" y="2962890"/>
              <a:chExt cx="6649201" cy="680196"/>
            </a:xfrm>
          </p:grpSpPr>
          <p:pic>
            <p:nvPicPr>
              <p:cNvPr id="31750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4953" y="2962890"/>
                <a:ext cx="2700762" cy="549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Arrow Connector 11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V="1">
                <a:off x="2046514" y="3211820"/>
                <a:ext cx="3933330" cy="431266"/>
              </a:xfrm>
              <a:prstGeom prst="straightConnector1">
                <a:avLst/>
              </a:prstGeom>
              <a:ln w="317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3366FF"/>
                </a:solidFill>
              </a:rPr>
              <a:t>OREGIN website at </a:t>
            </a:r>
            <a:r>
              <a:rPr lang="en-GB" b="1" dirty="0">
                <a:solidFill>
                  <a:srgbClr val="3366FF"/>
                </a:solidFill>
              </a:rPr>
              <a:t>UH (WP6.1)</a:t>
            </a:r>
          </a:p>
          <a:p>
            <a:endParaRPr lang="en-GB" b="1" dirty="0">
              <a:solidFill>
                <a:srgbClr val="3366FF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63906" y="4959663"/>
            <a:ext cx="4072246" cy="1522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/>
              <a:t>Requests for pathogen isolates received from Canada, China and UK researchers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0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254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Yongju Huang</dc:creator>
  <cp:lastModifiedBy>hhwin7setup</cp:lastModifiedBy>
  <cp:revision>32</cp:revision>
  <cp:lastPrinted>2019-02-18T07:57:30Z</cp:lastPrinted>
  <dcterms:created xsi:type="dcterms:W3CDTF">2018-12-04T17:27:31Z</dcterms:created>
  <dcterms:modified xsi:type="dcterms:W3CDTF">2019-02-21T07:34:51Z</dcterms:modified>
</cp:coreProperties>
</file>