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99" r:id="rId2"/>
    <p:sldId id="345" r:id="rId3"/>
    <p:sldId id="344" r:id="rId4"/>
    <p:sldId id="346" r:id="rId5"/>
    <p:sldId id="347" r:id="rId6"/>
    <p:sldId id="348" r:id="rId7"/>
    <p:sldId id="342" r:id="rId8"/>
  </p:sldIdLst>
  <p:sldSz cx="9144000" cy="6858000" type="screen4x3"/>
  <p:notesSz cx="6669088" cy="9926638"/>
  <p:embeddedFontLst>
    <p:embeddedFont>
      <p:font typeface="Gotham" panose="02000604040000020004" pitchFamily="50" charset="0"/>
      <p:regular r:id="rId11"/>
      <p:bold r:id="rId12"/>
      <p:italic r:id="rId13"/>
      <p:bold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2944" autoAdjust="0"/>
  </p:normalViewPr>
  <p:slideViewPr>
    <p:cSldViewPr snapToGrid="0">
      <p:cViewPr varScale="1">
        <p:scale>
          <a:sx n="58" d="100"/>
          <a:sy n="58" d="100"/>
        </p:scale>
        <p:origin x="1686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6570"/>
    </p:cViewPr>
  </p:sorterViewPr>
  <p:notesViewPr>
    <p:cSldViewPr snapToGrid="0">
      <p:cViewPr varScale="1">
        <p:scale>
          <a:sx n="79" d="100"/>
          <a:sy n="79" d="100"/>
        </p:scale>
        <p:origin x="395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handoutMaster" Target="handoutMasters/handout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59D714-2906-4654-ACD5-AC61D3F374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04085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41425"/>
            <a:ext cx="4465638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B8B211-275E-466B-BA91-11B6BB16E1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6793950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 smtClean="0"/>
              <a:t>24th November 2014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471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6984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 smtClean="0"/>
              <a:t>24th November 2014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4600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3100" y="1206501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3600">
                <a:solidFill>
                  <a:schemeClr val="accent2"/>
                </a:solidFill>
                <a:latin typeface="Gotham" panose="02000604040000020004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Gotham" panose="0200060404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8690" y="6028532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Gotham" panose="02000604040000020004" pitchFamily="50" charset="0"/>
              </a:defRPr>
            </a:lvl1pPr>
          </a:lstStyle>
          <a:p>
            <a:r>
              <a:rPr lang="en-GB" dirty="0" smtClean="0"/>
              <a:t>www.adas.uk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6256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  <a:latin typeface="Gotham" panose="02000604040000020004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8690" y="6028532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Gotham" panose="02000604040000020004" pitchFamily="50" charset="0"/>
              </a:defRPr>
            </a:lvl1pPr>
          </a:lstStyle>
          <a:p>
            <a:r>
              <a:rPr lang="en-GB" dirty="0" smtClean="0"/>
              <a:t>www.adas.uk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8075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accent2"/>
                </a:solidFill>
                <a:latin typeface="Gotham" panose="02000604040000020004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Gotham" panose="02000604040000020004" pitchFamily="50" charset="0"/>
              </a:defRPr>
            </a:lvl1pPr>
            <a:lvl2pPr>
              <a:defRPr>
                <a:solidFill>
                  <a:schemeClr val="tx1"/>
                </a:solidFill>
                <a:latin typeface="Gotham" panose="02000604040000020004" pitchFamily="50" charset="0"/>
              </a:defRPr>
            </a:lvl2pPr>
            <a:lvl3pPr>
              <a:defRPr>
                <a:solidFill>
                  <a:schemeClr val="tx1"/>
                </a:solidFill>
                <a:latin typeface="Gotham" panose="02000604040000020004" pitchFamily="50" charset="0"/>
              </a:defRPr>
            </a:lvl3pPr>
            <a:lvl4pPr>
              <a:defRPr>
                <a:solidFill>
                  <a:schemeClr val="tx1"/>
                </a:solidFill>
                <a:latin typeface="Gotham" panose="02000604040000020004" pitchFamily="50" charset="0"/>
              </a:defRPr>
            </a:lvl4pPr>
            <a:lvl5pPr>
              <a:defRPr>
                <a:solidFill>
                  <a:schemeClr val="tx1"/>
                </a:solidFill>
                <a:latin typeface="Gotham" panose="02000604040000020004" pitchFamily="50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8690" y="6028532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Gotham" panose="02000604040000020004" pitchFamily="50" charset="0"/>
              </a:defRPr>
            </a:lvl1pPr>
          </a:lstStyle>
          <a:p>
            <a:r>
              <a:rPr lang="en-GB" dirty="0" smtClean="0"/>
              <a:t>www.adas.uk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0986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 userDrawn="1"/>
        </p:nvSpPr>
        <p:spPr bwMode="auto">
          <a:xfrm>
            <a:off x="395288" y="452438"/>
            <a:ext cx="6154341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Gotham" panose="02000604040000020004" pitchFamily="50" charset="0"/>
                <a:ea typeface="+mj-ea"/>
                <a:cs typeface="+mj-cs"/>
              </a:rPr>
              <a:t>Click to edit Master title style</a:t>
            </a:r>
          </a:p>
        </p:txBody>
      </p:sp>
      <p:sp>
        <p:nvSpPr>
          <p:cNvPr id="10" name="Rectangle 3"/>
          <p:cNvSpPr txBox="1">
            <a:spLocks noChangeArrowheads="1"/>
          </p:cNvSpPr>
          <p:nvPr userDrawn="1"/>
        </p:nvSpPr>
        <p:spPr bwMode="auto">
          <a:xfrm>
            <a:off x="397670" y="1822847"/>
            <a:ext cx="6151959" cy="376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19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tham" panose="02000604040000020004" pitchFamily="50" charset="0"/>
                <a:ea typeface="+mn-ea"/>
                <a:cs typeface="+mn-cs"/>
              </a:rPr>
              <a:t>Click to edit Master text styles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19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tham" panose="02000604040000020004" pitchFamily="50" charset="0"/>
                <a:ea typeface="+mn-ea"/>
                <a:cs typeface="+mn-cs"/>
              </a:rPr>
              <a:t>Second level</a:t>
            </a:r>
          </a:p>
          <a:p>
            <a:pPr marL="857250" marR="0" lvl="2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19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tham" panose="02000604040000020004" pitchFamily="50" charset="0"/>
                <a:ea typeface="+mn-ea"/>
                <a:cs typeface="+mn-cs"/>
              </a:rPr>
              <a:t>Third level</a:t>
            </a:r>
          </a:p>
          <a:p>
            <a:pPr marL="1200150" marR="0" lvl="3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19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tham" panose="02000604040000020004" pitchFamily="50" charset="0"/>
                <a:ea typeface="+mn-ea"/>
                <a:cs typeface="+mn-cs"/>
              </a:rPr>
              <a:t>Fourth level</a:t>
            </a:r>
          </a:p>
          <a:p>
            <a:pPr marL="1543050" marR="0" lvl="4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19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tham" panose="02000604040000020004" pitchFamily="50" charset="0"/>
                <a:ea typeface="+mn-ea"/>
                <a:cs typeface="+mn-cs"/>
              </a:rPr>
              <a:t>Fifth level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8690" y="6028532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Gotham" panose="02000604040000020004" pitchFamily="50" charset="0"/>
              </a:defRPr>
            </a:lvl1pPr>
          </a:lstStyle>
          <a:p>
            <a:r>
              <a:rPr lang="en-GB" dirty="0" smtClean="0"/>
              <a:t>www.adas.uk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9036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accent2"/>
                </a:solidFill>
                <a:latin typeface="Gotham" panose="02000604040000020004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Gotham" panose="02000604040000020004" pitchFamily="50" charset="0"/>
              </a:defRPr>
            </a:lvl1pPr>
            <a:lvl2pPr>
              <a:defRPr>
                <a:solidFill>
                  <a:schemeClr val="tx1"/>
                </a:solidFill>
                <a:latin typeface="Gotham" panose="02000604040000020004" pitchFamily="50" charset="0"/>
              </a:defRPr>
            </a:lvl2pPr>
            <a:lvl3pPr>
              <a:defRPr>
                <a:solidFill>
                  <a:schemeClr val="tx1"/>
                </a:solidFill>
                <a:latin typeface="Gotham" panose="02000604040000020004" pitchFamily="50" charset="0"/>
              </a:defRPr>
            </a:lvl3pPr>
            <a:lvl4pPr>
              <a:defRPr>
                <a:solidFill>
                  <a:schemeClr val="tx1"/>
                </a:solidFill>
                <a:latin typeface="Gotham" panose="02000604040000020004" pitchFamily="50" charset="0"/>
              </a:defRPr>
            </a:lvl4pPr>
            <a:lvl5pPr>
              <a:defRPr>
                <a:solidFill>
                  <a:schemeClr val="tx1"/>
                </a:solidFill>
                <a:latin typeface="Gotham" panose="02000604040000020004" pitchFamily="50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8690" y="6028532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Gotham" panose="02000604040000020004" pitchFamily="50" charset="0"/>
              </a:defRPr>
            </a:lvl1pPr>
          </a:lstStyle>
          <a:p>
            <a:r>
              <a:rPr lang="en-GB" dirty="0" smtClean="0"/>
              <a:t>www.adas.uk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5375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3600">
                <a:solidFill>
                  <a:schemeClr val="accent2"/>
                </a:solidFill>
                <a:latin typeface="Gotham" panose="02000604040000020004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Gotham" panose="02000604040000020004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8690" y="6028532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Gotham" panose="02000604040000020004" pitchFamily="50" charset="0"/>
              </a:defRPr>
            </a:lvl1pPr>
          </a:lstStyle>
          <a:p>
            <a:r>
              <a:rPr lang="en-GB" dirty="0" smtClean="0"/>
              <a:t>www.adas.uk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4008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accent2"/>
                </a:solidFill>
                <a:latin typeface="Gotham" panose="02000604040000020004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Gotham" panose="02000604040000020004" pitchFamily="50" charset="0"/>
              </a:defRPr>
            </a:lvl1pPr>
            <a:lvl2pPr>
              <a:defRPr>
                <a:solidFill>
                  <a:schemeClr val="tx1"/>
                </a:solidFill>
                <a:latin typeface="Gotham" panose="02000604040000020004" pitchFamily="50" charset="0"/>
              </a:defRPr>
            </a:lvl2pPr>
            <a:lvl3pPr>
              <a:defRPr>
                <a:solidFill>
                  <a:schemeClr val="tx1"/>
                </a:solidFill>
                <a:latin typeface="Gotham" panose="02000604040000020004" pitchFamily="50" charset="0"/>
              </a:defRPr>
            </a:lvl3pPr>
            <a:lvl4pPr>
              <a:defRPr>
                <a:solidFill>
                  <a:schemeClr val="tx1"/>
                </a:solidFill>
                <a:latin typeface="Gotham" panose="02000604040000020004" pitchFamily="50" charset="0"/>
              </a:defRPr>
            </a:lvl4pPr>
            <a:lvl5pPr>
              <a:defRPr>
                <a:solidFill>
                  <a:schemeClr val="tx1"/>
                </a:solidFill>
                <a:latin typeface="Gotham" panose="02000604040000020004" pitchFamily="50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Gotham" panose="02000604040000020004" pitchFamily="50" charset="0"/>
              </a:defRPr>
            </a:lvl1pPr>
            <a:lvl2pPr>
              <a:defRPr>
                <a:solidFill>
                  <a:schemeClr val="tx1"/>
                </a:solidFill>
                <a:latin typeface="Gotham" panose="02000604040000020004" pitchFamily="50" charset="0"/>
              </a:defRPr>
            </a:lvl2pPr>
            <a:lvl3pPr>
              <a:defRPr>
                <a:solidFill>
                  <a:schemeClr val="tx1"/>
                </a:solidFill>
                <a:latin typeface="Gotham" panose="02000604040000020004" pitchFamily="50" charset="0"/>
              </a:defRPr>
            </a:lvl3pPr>
            <a:lvl4pPr>
              <a:defRPr>
                <a:solidFill>
                  <a:schemeClr val="tx1"/>
                </a:solidFill>
                <a:latin typeface="Gotham" panose="02000604040000020004" pitchFamily="50" charset="0"/>
              </a:defRPr>
            </a:lvl4pPr>
            <a:lvl5pPr>
              <a:defRPr>
                <a:solidFill>
                  <a:schemeClr val="tx1"/>
                </a:solidFill>
                <a:latin typeface="Gotham" panose="02000604040000020004" pitchFamily="50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8690" y="6028532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Gotham" panose="02000604040000020004" pitchFamily="50" charset="0"/>
              </a:defRPr>
            </a:lvl1pPr>
          </a:lstStyle>
          <a:p>
            <a:r>
              <a:rPr lang="en-GB" dirty="0" smtClean="0"/>
              <a:t>www.adas.uk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9674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accent2"/>
                </a:solidFill>
                <a:latin typeface="Gotham" panose="02000604040000020004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Gotham" panose="02000604040000020004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Gotham" panose="02000604040000020004" pitchFamily="50" charset="0"/>
              </a:defRPr>
            </a:lvl1pPr>
            <a:lvl2pPr>
              <a:defRPr>
                <a:solidFill>
                  <a:schemeClr val="tx1"/>
                </a:solidFill>
                <a:latin typeface="Gotham" panose="02000604040000020004" pitchFamily="50" charset="0"/>
              </a:defRPr>
            </a:lvl2pPr>
            <a:lvl3pPr>
              <a:defRPr>
                <a:solidFill>
                  <a:schemeClr val="tx1"/>
                </a:solidFill>
                <a:latin typeface="Gotham" panose="02000604040000020004" pitchFamily="50" charset="0"/>
              </a:defRPr>
            </a:lvl3pPr>
            <a:lvl4pPr>
              <a:defRPr>
                <a:solidFill>
                  <a:schemeClr val="tx1"/>
                </a:solidFill>
                <a:latin typeface="Gotham" panose="02000604040000020004" pitchFamily="50" charset="0"/>
              </a:defRPr>
            </a:lvl4pPr>
            <a:lvl5pPr>
              <a:defRPr>
                <a:solidFill>
                  <a:schemeClr val="tx1"/>
                </a:solidFill>
                <a:latin typeface="Gotham" panose="02000604040000020004" pitchFamily="50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  <a:latin typeface="Gotham" panose="02000604040000020004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Gotham" panose="02000604040000020004" pitchFamily="50" charset="0"/>
              </a:defRPr>
            </a:lvl1pPr>
            <a:lvl2pPr>
              <a:defRPr>
                <a:latin typeface="Gotham" panose="02000604040000020004" pitchFamily="50" charset="0"/>
              </a:defRPr>
            </a:lvl2pPr>
            <a:lvl3pPr>
              <a:defRPr>
                <a:latin typeface="Gotham" panose="02000604040000020004" pitchFamily="50" charset="0"/>
              </a:defRPr>
            </a:lvl3pPr>
            <a:lvl4pPr>
              <a:defRPr>
                <a:latin typeface="Gotham" panose="02000604040000020004" pitchFamily="50" charset="0"/>
              </a:defRPr>
            </a:lvl4pPr>
            <a:lvl5pPr>
              <a:defRPr>
                <a:latin typeface="Gotham" panose="02000604040000020004" pitchFamily="50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08690" y="6028532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Gotham" panose="02000604040000020004" pitchFamily="50" charset="0"/>
              </a:defRPr>
            </a:lvl1pPr>
          </a:lstStyle>
          <a:p>
            <a:r>
              <a:rPr lang="en-GB" dirty="0" smtClean="0"/>
              <a:t>www.adas.uk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1623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accent2"/>
                </a:solidFill>
                <a:latin typeface="Gotham" panose="02000604040000020004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8690" y="6028532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Gotham" panose="02000604040000020004" pitchFamily="50" charset="0"/>
              </a:defRPr>
            </a:lvl1pPr>
          </a:lstStyle>
          <a:p>
            <a:r>
              <a:rPr lang="en-GB" dirty="0" smtClean="0"/>
              <a:t>www.adas.uk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3458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8690" y="6028532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Gotham" panose="02000604040000020004" pitchFamily="50" charset="0"/>
              </a:defRPr>
            </a:lvl1pPr>
          </a:lstStyle>
          <a:p>
            <a:r>
              <a:rPr lang="en-GB" dirty="0" smtClean="0"/>
              <a:t>www.adas.uk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2532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accent2"/>
                </a:solidFill>
                <a:latin typeface="Gotham" panose="02000604040000020004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Gotham" panose="02000604040000020004" pitchFamily="50" charset="0"/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  <a:latin typeface="Gotham" panose="02000604040000020004" pitchFamily="50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8690" y="6028532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Gotham" panose="02000604040000020004" pitchFamily="50" charset="0"/>
              </a:defRPr>
            </a:lvl1pPr>
          </a:lstStyle>
          <a:p>
            <a:r>
              <a:rPr lang="en-GB" dirty="0" smtClean="0"/>
              <a:t>www.adas.uk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3799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97656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accent2"/>
                </a:solidFill>
                <a:latin typeface="Gotham" panose="02000604040000020004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  <a:latin typeface="Gotham" panose="02000604040000020004" pitchFamily="50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8690" y="6028532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Gotham" panose="02000604040000020004" pitchFamily="50" charset="0"/>
              </a:defRPr>
            </a:lvl1pPr>
          </a:lstStyle>
          <a:p>
            <a:r>
              <a:rPr lang="en-GB" dirty="0" smtClean="0"/>
              <a:t>www.adas.uk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6042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85DB8743-01BA-4348-A59C-0BB968E21ECB" descr="FCF76F82-46DF-4FB0-A65C-7696DDF00F98"/>
          <p:cNvPicPr>
            <a:picLocks noChangeAspect="1" noChangeArrowheads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453809"/>
            <a:ext cx="9144000" cy="404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8690" y="6028532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Gotham" panose="02000604040000020004" pitchFamily="50" charset="0"/>
              </a:defRPr>
            </a:lvl1pPr>
          </a:lstStyle>
          <a:p>
            <a:r>
              <a:rPr lang="en-GB" dirty="0" smtClean="0"/>
              <a:t>www.adas.uk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4714" y="5396506"/>
            <a:ext cx="1235028" cy="107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874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50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-234526" y="4016432"/>
            <a:ext cx="9639946" cy="1198381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OREGIN </a:t>
            </a:r>
            <a:r>
              <a:rPr lang="en-GB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en-GB" b="1" baseline="30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GB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February 2019</a:t>
            </a:r>
            <a:endParaRPr lang="en-GB" altLang="en-US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Gotham" panose="02000604040000020004" pitchFamily="50" charset="0"/>
              </a:defRPr>
            </a:lvl1pPr>
          </a:lstStyle>
          <a:p>
            <a:r>
              <a:rPr lang="en-GB" dirty="0" smtClean="0"/>
              <a:t>www.adas.uk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12211" b="12933"/>
          <a:stretch/>
        </p:blipFill>
        <p:spPr>
          <a:xfrm>
            <a:off x="13447" y="2"/>
            <a:ext cx="9144000" cy="3792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45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WP 4.1 Establishment, management and phenotyping of field trials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23289"/>
            <a:ext cx="7886700" cy="4351338"/>
          </a:xfrm>
        </p:spPr>
        <p:txBody>
          <a:bodyPr/>
          <a:lstStyle/>
          <a:p>
            <a:r>
              <a:rPr lang="en-GB" sz="2000" dirty="0" smtClean="0"/>
              <a:t>Winter field trials in 2019-20, 2020-21, 2021-22</a:t>
            </a:r>
          </a:p>
          <a:p>
            <a:r>
              <a:rPr lang="en-GB" sz="2000" dirty="0" smtClean="0"/>
              <a:t>Each trial to include ca. 30 reference </a:t>
            </a:r>
            <a:r>
              <a:rPr lang="en-GB" sz="2000" i="1" dirty="0" err="1" smtClean="0"/>
              <a:t>B.napus</a:t>
            </a:r>
            <a:r>
              <a:rPr lang="en-GB" sz="2000" dirty="0" smtClean="0"/>
              <a:t> varieties</a:t>
            </a:r>
          </a:p>
          <a:p>
            <a:r>
              <a:rPr lang="en-GB" sz="2000" dirty="0" smtClean="0"/>
              <a:t>2019-20 trial will include pre-breeding WOSR lines developed from alien </a:t>
            </a:r>
            <a:r>
              <a:rPr lang="en-GB" sz="2000" dirty="0" err="1" smtClean="0"/>
              <a:t>introgression</a:t>
            </a:r>
            <a:r>
              <a:rPr lang="en-GB" sz="2000" dirty="0" smtClean="0"/>
              <a:t>/ mutagenesis/ exotic/ spring source material (ca. 14 lines)</a:t>
            </a:r>
          </a:p>
          <a:p>
            <a:r>
              <a:rPr lang="en-GB" sz="2000" b="1" dirty="0" smtClean="0"/>
              <a:t>ADAS &amp; </a:t>
            </a:r>
            <a:r>
              <a:rPr lang="en-GB" sz="2000" b="1" dirty="0" err="1" smtClean="0"/>
              <a:t>Elsoms</a:t>
            </a:r>
            <a:r>
              <a:rPr lang="en-GB" sz="2000" dirty="0" smtClean="0"/>
              <a:t>: seed yield, rooting, establishment, early vigour</a:t>
            </a:r>
          </a:p>
          <a:p>
            <a:r>
              <a:rPr lang="en-GB" sz="2000" b="1" dirty="0" err="1" smtClean="0"/>
              <a:t>UoR</a:t>
            </a:r>
            <a:r>
              <a:rPr lang="en-GB" sz="2000" dirty="0" smtClean="0"/>
              <a:t>: nutrient uptake and remobilisation</a:t>
            </a:r>
          </a:p>
          <a:p>
            <a:r>
              <a:rPr lang="en-GB" sz="2000" dirty="0" err="1" smtClean="0"/>
              <a:t>RRes</a:t>
            </a:r>
            <a:r>
              <a:rPr lang="en-GB" sz="2000" dirty="0" smtClean="0"/>
              <a:t>, </a:t>
            </a:r>
            <a:r>
              <a:rPr lang="en-GB" sz="2000" dirty="0" err="1" smtClean="0"/>
              <a:t>UoH</a:t>
            </a:r>
            <a:r>
              <a:rPr lang="en-GB" sz="2000" dirty="0" smtClean="0"/>
              <a:t> and </a:t>
            </a:r>
            <a:r>
              <a:rPr lang="en-GB" sz="2000" b="1" dirty="0" smtClean="0"/>
              <a:t>NIAB</a:t>
            </a:r>
            <a:r>
              <a:rPr lang="en-GB" sz="2000" dirty="0" smtClean="0"/>
              <a:t>: trial/phenotype diseases </a:t>
            </a:r>
          </a:p>
          <a:p>
            <a:r>
              <a:rPr lang="en-GB" sz="2000" dirty="0" smtClean="0"/>
              <a:t>Industry stakeholders (e.g. </a:t>
            </a:r>
            <a:r>
              <a:rPr lang="en-GB" sz="2000" dirty="0" err="1" smtClean="0"/>
              <a:t>Limagrain</a:t>
            </a:r>
            <a:r>
              <a:rPr lang="en-GB" sz="2000" dirty="0" smtClean="0"/>
              <a:t>) phenotype for oil content, </a:t>
            </a:r>
            <a:r>
              <a:rPr lang="en-GB" sz="2000" dirty="0" err="1" smtClean="0"/>
              <a:t>glucosinolates</a:t>
            </a:r>
            <a:r>
              <a:rPr lang="en-GB" sz="2000" dirty="0" smtClean="0"/>
              <a:t>, protein and fatty acid composition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622275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0144933"/>
              </p:ext>
            </p:extLst>
          </p:nvPr>
        </p:nvGraphicFramePr>
        <p:xfrm>
          <a:off x="1075797" y="84996"/>
          <a:ext cx="6633556" cy="6493383"/>
        </p:xfrm>
        <a:graphic>
          <a:graphicData uri="http://schemas.openxmlformats.org/drawingml/2006/table">
            <a:tbl>
              <a:tblPr firstRow="1" firstCol="1" bandRow="1"/>
              <a:tblGrid>
                <a:gridCol w="3040636"/>
                <a:gridCol w="978771"/>
                <a:gridCol w="874451"/>
                <a:gridCol w="978771"/>
                <a:gridCol w="760927"/>
              </a:tblGrid>
              <a:tr h="205617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OREGIN Phase 5 Annex Table 1.</a:t>
                      </a: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Summary of trait measurements across field trials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598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NIAB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UoR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ADAS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Elsoms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97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Main function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Disease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Nutrient use efficiency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Yield, Estab. Vigour, Rooting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Backup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trial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9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2019-20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9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2020-21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9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2021-22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9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Drill date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Aug/Sept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Aug/Sept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Aug/Sept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Aug/Sept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9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Location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Reading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TBC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TBC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TBC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9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Fungicide (Treated/Untreated)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9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 fertiliser (Standard/low)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baseline="30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†</a:t>
                      </a:r>
                      <a:r>
                        <a:rPr lang="en-GB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 &amp; 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S,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9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Plot size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 x 2m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 x3m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12x3m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 x3m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5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varieties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9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Rep number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9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Plot number per trial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132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132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132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132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9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Seed rate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70s/m</a:t>
                      </a:r>
                      <a:r>
                        <a:rPr lang="en-GB" sz="1000" baseline="30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70s/m</a:t>
                      </a:r>
                      <a:r>
                        <a:rPr lang="en-GB" sz="1000" baseline="30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70s/m</a:t>
                      </a:r>
                      <a:r>
                        <a:rPr lang="en-GB" sz="1000" baseline="30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70s/m</a:t>
                      </a:r>
                      <a:r>
                        <a:rPr lang="en-GB" sz="1000" baseline="30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9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Light leaf spot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9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Phoma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9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Verticillium (if present)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9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baseline="30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††</a:t>
                      </a:r>
                      <a:r>
                        <a:rPr lang="en-GB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Rooting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9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Plant establishment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9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Early vigour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9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Height at flowering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9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Earliness to flowering score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9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Earliness to maturity score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9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Seed protein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9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Seed oil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9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Yield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9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Crop N uptake at flowering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9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Crop N uptake at maturity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9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Post flowering N uptake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9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Stem N remobilisation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9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Crop P,K,S uptake at maturity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02883" y="6421386"/>
            <a:ext cx="6309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400" baseline="30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† </a:t>
            </a:r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Include standard N treatment for a subset of varieties</a:t>
            </a:r>
            <a:endParaRPr lang="en-GB" sz="1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400" baseline="30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††</a:t>
            </a:r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measure on a subset of varieties</a:t>
            </a:r>
            <a:endParaRPr lang="en-GB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979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WP4.1 Milestones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3950021"/>
              </p:ext>
            </p:extLst>
          </p:nvPr>
        </p:nvGraphicFramePr>
        <p:xfrm>
          <a:off x="628650" y="1855281"/>
          <a:ext cx="8186166" cy="3754628"/>
        </p:xfrm>
        <a:graphic>
          <a:graphicData uri="http://schemas.openxmlformats.org/drawingml/2006/table">
            <a:tbl>
              <a:tblPr firstRow="1" firstCol="1" bandRow="1"/>
              <a:tblGrid>
                <a:gridCol w="567894"/>
                <a:gridCol w="1152040"/>
                <a:gridCol w="895630"/>
                <a:gridCol w="5570602"/>
              </a:tblGrid>
              <a:tr h="18034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  <a:tab pos="6835775" algn="r"/>
                        </a:tabLst>
                      </a:pPr>
                      <a:r>
                        <a:rPr lang="en-US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WP 4.1 Milestones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803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  <a:tab pos="6835775" algn="r"/>
                        </a:tabLst>
                      </a:pPr>
                      <a:r>
                        <a:rPr lang="en-US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No.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  <a:tab pos="6835775" algn="r"/>
                        </a:tabLst>
                      </a:pPr>
                      <a:r>
                        <a:rPr lang="en-US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Date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  <a:tab pos="6835775" algn="r"/>
                        </a:tabLst>
                      </a:pPr>
                      <a:r>
                        <a:rPr lang="en-US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Month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  <a:tab pos="6835775" algn="r"/>
                        </a:tabLs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Milestone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3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  <a:tab pos="6835775" algn="r"/>
                        </a:tabLs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  <a:tab pos="6835775" algn="r"/>
                        </a:tabLs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31/12/2019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  <a:tab pos="6835775" algn="r"/>
                        </a:tabLs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  <a:tab pos="6835775" algn="r"/>
                        </a:tabLs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2019-20 field trials established and early phenotypes scored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3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  <a:tab pos="6835775" algn="r"/>
                        </a:tabLs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  <a:tab pos="6835775" algn="r"/>
                        </a:tabLs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30/09/2020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  <a:tab pos="6835775" algn="r"/>
                        </a:tabLs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  <a:tab pos="6835775" algn="r"/>
                        </a:tabLs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2019-20 field trials complete and phenotypes scored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3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  <a:tab pos="6835775" algn="r"/>
                        </a:tabLs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  <a:tab pos="6835775" algn="r"/>
                        </a:tabLs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31/12/2020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  <a:tab pos="6835775" algn="r"/>
                        </a:tabLs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  <a:tab pos="6835775" algn="r"/>
                        </a:tabLs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2020-21 field trials established and early phenotypes scored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3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  <a:tab pos="6835775" algn="r"/>
                        </a:tabLs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  <a:tab pos="6835775" algn="r"/>
                        </a:tabLs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29/09/2021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  <a:tab pos="6835775" algn="r"/>
                        </a:tabLs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  <a:tab pos="6835775" algn="r"/>
                        </a:tabLs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2020-21 field trials complete and phenotypes scored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3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  <a:tab pos="6835775" algn="r"/>
                        </a:tabLs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  <a:tab pos="6835775" algn="r"/>
                        </a:tabLs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31/12/2021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  <a:tab pos="6835775" algn="r"/>
                        </a:tabLs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  <a:tab pos="6835775" algn="r"/>
                        </a:tabLs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2021-22 field trials established and early phenotypes scored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3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  <a:tab pos="6835775" algn="r"/>
                        </a:tabLs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  <a:tab pos="6835775" algn="r"/>
                        </a:tabLs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28/09/2022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  <a:tab pos="6835775" algn="r"/>
                        </a:tabLs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  <a:tab pos="6835775" algn="r"/>
                        </a:tabLs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2021-22 field trials complete and phenotypes scored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0758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Varieties being bulked 2019</a:t>
            </a:r>
            <a:endParaRPr lang="en-GB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7678626"/>
              </p:ext>
            </p:extLst>
          </p:nvPr>
        </p:nvGraphicFramePr>
        <p:xfrm>
          <a:off x="365758" y="1027907"/>
          <a:ext cx="5004264" cy="5222562"/>
        </p:xfrm>
        <a:graphic>
          <a:graphicData uri="http://schemas.openxmlformats.org/drawingml/2006/table">
            <a:tbl>
              <a:tblPr/>
              <a:tblGrid>
                <a:gridCol w="955013"/>
                <a:gridCol w="1082348"/>
                <a:gridCol w="2966903"/>
              </a:tblGrid>
              <a:tr h="128548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BnASSYST</a:t>
                      </a:r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No.</a:t>
                      </a:r>
                    </a:p>
                  </a:txBody>
                  <a:tcPr marL="6427" marR="6427" marT="64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Name</a:t>
                      </a:r>
                    </a:p>
                  </a:txBody>
                  <a:tcPr marL="6427" marR="6427" marT="64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Details (rooting or nutrition)</a:t>
                      </a:r>
                    </a:p>
                  </a:txBody>
                  <a:tcPr marL="6427" marR="6427" marT="64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34975"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BnASSYST-014</a:t>
                      </a:r>
                    </a:p>
                  </a:txBody>
                  <a:tcPr marL="6427" marR="6427" marT="64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Rodeo</a:t>
                      </a:r>
                    </a:p>
                  </a:txBody>
                  <a:tcPr marL="6427" marR="6427" marT="64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Bottom 5 2016</a:t>
                      </a:r>
                    </a:p>
                  </a:txBody>
                  <a:tcPr marL="6427" marR="6427" marT="64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</a:tr>
              <a:tr h="134975"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BnASSYST-054</a:t>
                      </a:r>
                    </a:p>
                  </a:txBody>
                  <a:tcPr marL="6427" marR="6427" marT="64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Tenor</a:t>
                      </a:r>
                    </a:p>
                  </a:txBody>
                  <a:tcPr marL="6427" marR="6427" marT="64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Bottom 5 2016</a:t>
                      </a:r>
                    </a:p>
                  </a:txBody>
                  <a:tcPr marL="6427" marR="6427" marT="64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</a:tr>
              <a:tr h="134975"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BnASSYST-080</a:t>
                      </a:r>
                    </a:p>
                  </a:txBody>
                  <a:tcPr marL="6427" marR="6427" marT="64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Orlando</a:t>
                      </a:r>
                    </a:p>
                  </a:txBody>
                  <a:tcPr marL="6427" marR="6427" marT="64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Bottom 5 2016</a:t>
                      </a:r>
                    </a:p>
                  </a:txBody>
                  <a:tcPr marL="6427" marR="6427" marT="64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</a:tr>
              <a:tr h="134975"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BnASSYST-082</a:t>
                      </a:r>
                    </a:p>
                  </a:txBody>
                  <a:tcPr marL="6427" marR="6427" marT="64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Prince</a:t>
                      </a:r>
                    </a:p>
                  </a:txBody>
                  <a:tcPr marL="6427" marR="6427" marT="64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Bottom 5 2016</a:t>
                      </a:r>
                    </a:p>
                  </a:txBody>
                  <a:tcPr marL="6427" marR="6427" marT="64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</a:tr>
              <a:tr h="134975"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BnASSYST-112</a:t>
                      </a:r>
                    </a:p>
                  </a:txBody>
                  <a:tcPr marL="6427" marR="6427" marT="64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Mansholt</a:t>
                      </a:r>
                    </a:p>
                  </a:txBody>
                  <a:tcPr marL="6427" marR="6427" marT="64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Bottom 5 2016</a:t>
                      </a:r>
                    </a:p>
                  </a:txBody>
                  <a:tcPr marL="6427" marR="6427" marT="64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</a:tr>
              <a:tr h="128548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BnASSYST-033</a:t>
                      </a:r>
                    </a:p>
                  </a:txBody>
                  <a:tcPr marL="6427" marR="6427" marT="64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Lisabeth</a:t>
                      </a:r>
                    </a:p>
                  </a:txBody>
                  <a:tcPr marL="6427" marR="6427" marT="64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Bottom 5 2018</a:t>
                      </a:r>
                    </a:p>
                  </a:txBody>
                  <a:tcPr marL="6427" marR="6427" marT="64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</a:tr>
              <a:tr h="128548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BnASSYST-224</a:t>
                      </a:r>
                    </a:p>
                  </a:txBody>
                  <a:tcPr marL="6427" marR="6427" marT="64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WILD ACCESSION</a:t>
                      </a:r>
                    </a:p>
                  </a:txBody>
                  <a:tcPr marL="6427" marR="6427" marT="64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Bottom 5 2018</a:t>
                      </a:r>
                    </a:p>
                  </a:txBody>
                  <a:tcPr marL="6427" marR="6427" marT="64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</a:tr>
              <a:tr h="128548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BnASSYST-410</a:t>
                      </a:r>
                    </a:p>
                  </a:txBody>
                  <a:tcPr marL="6427" marR="6427" marT="64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HUGUENOT</a:t>
                      </a:r>
                    </a:p>
                  </a:txBody>
                  <a:tcPr marL="6427" marR="6427" marT="64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Bottom 5 2018</a:t>
                      </a:r>
                    </a:p>
                  </a:txBody>
                  <a:tcPr marL="6427" marR="6427" marT="64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</a:tr>
              <a:tr h="128548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BnASSYST-421</a:t>
                      </a:r>
                    </a:p>
                  </a:txBody>
                  <a:tcPr marL="6427" marR="6427" marT="64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Bangholm PT</a:t>
                      </a:r>
                    </a:p>
                  </a:txBody>
                  <a:tcPr marL="6427" marR="6427" marT="64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Bottom 5 2018</a:t>
                      </a:r>
                    </a:p>
                  </a:txBody>
                  <a:tcPr marL="6427" marR="6427" marT="64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</a:tr>
              <a:tr h="128548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BnASSYST-430</a:t>
                      </a:r>
                    </a:p>
                  </a:txBody>
                  <a:tcPr marL="6427" marR="6427" marT="64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Parkside</a:t>
                      </a:r>
                    </a:p>
                  </a:txBody>
                  <a:tcPr marL="6427" marR="6427" marT="64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Bottom 5 2018</a:t>
                      </a:r>
                    </a:p>
                  </a:txBody>
                  <a:tcPr marL="6427" marR="6427" marT="64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</a:tr>
              <a:tr h="128548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BnASSYST-017</a:t>
                      </a:r>
                    </a:p>
                  </a:txBody>
                  <a:tcPr marL="6427" marR="6427" marT="64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Escort</a:t>
                      </a:r>
                    </a:p>
                  </a:txBody>
                  <a:tcPr marL="6427" marR="6427" marT="64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Common to 2016 and 2018 (Oregin 3 and 4) trials</a:t>
                      </a:r>
                    </a:p>
                  </a:txBody>
                  <a:tcPr marL="6427" marR="6427" marT="64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</a:tr>
              <a:tr h="128548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BnASSYST-046</a:t>
                      </a:r>
                    </a:p>
                  </a:txBody>
                  <a:tcPr marL="6427" marR="6427" marT="64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Smart</a:t>
                      </a:r>
                    </a:p>
                  </a:txBody>
                  <a:tcPr marL="6427" marR="6427" marT="64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Common to 2016 and 2018 (Oregin 3 and 4) trials</a:t>
                      </a:r>
                    </a:p>
                  </a:txBody>
                  <a:tcPr marL="6427" marR="6427" marT="64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</a:tr>
              <a:tr h="128548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BnASSYST-413</a:t>
                      </a:r>
                    </a:p>
                  </a:txBody>
                  <a:tcPr marL="6427" marR="6427" marT="64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Pike</a:t>
                      </a:r>
                    </a:p>
                  </a:txBody>
                  <a:tcPr marL="6427" marR="6427" marT="64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Common to 2016 and 2018 (Oregin 3 and 4) trials</a:t>
                      </a:r>
                    </a:p>
                  </a:txBody>
                  <a:tcPr marL="6427" marR="6427" marT="64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</a:tr>
              <a:tr h="128548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BnASSYST-527</a:t>
                      </a:r>
                    </a:p>
                  </a:txBody>
                  <a:tcPr marL="6427" marR="6427" marT="64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Temple</a:t>
                      </a:r>
                    </a:p>
                  </a:txBody>
                  <a:tcPr marL="6427" marR="6427" marT="64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Common to 2016 and 2018 (Oregin 3 and 4) trials</a:t>
                      </a:r>
                    </a:p>
                  </a:txBody>
                  <a:tcPr marL="6427" marR="6427" marT="64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</a:tr>
              <a:tr h="134975"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BnASSYST-028</a:t>
                      </a:r>
                    </a:p>
                  </a:txBody>
                  <a:tcPr marL="6427" marR="6427" marT="64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Capitol</a:t>
                      </a:r>
                    </a:p>
                  </a:txBody>
                  <a:tcPr marL="6427" marR="6427" marT="64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Top 5 2016</a:t>
                      </a:r>
                    </a:p>
                  </a:txBody>
                  <a:tcPr marL="6427" marR="6427" marT="64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B084"/>
                    </a:solidFill>
                  </a:tcPr>
                </a:tc>
              </a:tr>
              <a:tr h="134975"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BnASSYST-075</a:t>
                      </a:r>
                    </a:p>
                  </a:txBody>
                  <a:tcPr marL="6427" marR="6427" marT="64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Campari</a:t>
                      </a:r>
                    </a:p>
                  </a:txBody>
                  <a:tcPr marL="6427" marR="6427" marT="64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Top 5 2016</a:t>
                      </a:r>
                    </a:p>
                  </a:txBody>
                  <a:tcPr marL="6427" marR="6427" marT="64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B084"/>
                    </a:solidFill>
                  </a:tcPr>
                </a:tc>
              </a:tr>
              <a:tr h="253239"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BnASSYST-097</a:t>
                      </a:r>
                    </a:p>
                  </a:txBody>
                  <a:tcPr marL="6427" marR="6427" marT="64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MADRIGAL x RECITAL DH LINE</a:t>
                      </a:r>
                    </a:p>
                  </a:txBody>
                  <a:tcPr marL="6427" marR="6427" marT="64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Top 5 2016</a:t>
                      </a:r>
                    </a:p>
                  </a:txBody>
                  <a:tcPr marL="6427" marR="6427" marT="64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B084"/>
                    </a:solidFill>
                  </a:tcPr>
                </a:tc>
              </a:tr>
              <a:tr h="134975"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BnASSYST-118</a:t>
                      </a:r>
                    </a:p>
                  </a:txBody>
                  <a:tcPr marL="6427" marR="6427" marT="64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Askari</a:t>
                      </a:r>
                    </a:p>
                  </a:txBody>
                  <a:tcPr marL="6427" marR="6427" marT="64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Top 5 2016</a:t>
                      </a:r>
                    </a:p>
                  </a:txBody>
                  <a:tcPr marL="6427" marR="6427" marT="64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B084"/>
                    </a:solidFill>
                  </a:tcPr>
                </a:tc>
              </a:tr>
              <a:tr h="134975"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BnASSYST-193</a:t>
                      </a:r>
                    </a:p>
                  </a:txBody>
                  <a:tcPr marL="6427" marR="6427" marT="64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Dwarf Essex</a:t>
                      </a:r>
                    </a:p>
                  </a:txBody>
                  <a:tcPr marL="6427" marR="6427" marT="64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Top 5 2016</a:t>
                      </a:r>
                    </a:p>
                  </a:txBody>
                  <a:tcPr marL="6427" marR="6427" marT="64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B084"/>
                    </a:solidFill>
                  </a:tcPr>
                </a:tc>
              </a:tr>
              <a:tr h="128548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BnASSYST-091</a:t>
                      </a:r>
                    </a:p>
                  </a:txBody>
                  <a:tcPr marL="6427" marR="6427" marT="64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BIENVENU DH4</a:t>
                      </a:r>
                    </a:p>
                  </a:txBody>
                  <a:tcPr marL="6427" marR="6427" marT="64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Top 5 2018</a:t>
                      </a:r>
                    </a:p>
                  </a:txBody>
                  <a:tcPr marL="6427" marR="6427" marT="64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B084"/>
                    </a:solidFill>
                  </a:tcPr>
                </a:tc>
              </a:tr>
              <a:tr h="128548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BnASSYST-403</a:t>
                      </a:r>
                    </a:p>
                  </a:txBody>
                  <a:tcPr marL="6427" marR="6427" marT="64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FORTIN FAMILY</a:t>
                      </a:r>
                    </a:p>
                  </a:txBody>
                  <a:tcPr marL="6427" marR="6427" marT="64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Top 5 2018</a:t>
                      </a:r>
                    </a:p>
                  </a:txBody>
                  <a:tcPr marL="6427" marR="6427" marT="64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B084"/>
                    </a:solidFill>
                  </a:tcPr>
                </a:tc>
              </a:tr>
              <a:tr h="128548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BnASSYST-405</a:t>
                      </a:r>
                    </a:p>
                  </a:txBody>
                  <a:tcPr marL="6427" marR="6427" marT="64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KOHALIK SININE</a:t>
                      </a:r>
                    </a:p>
                  </a:txBody>
                  <a:tcPr marL="6427" marR="6427" marT="64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Top 5 2018</a:t>
                      </a:r>
                    </a:p>
                  </a:txBody>
                  <a:tcPr marL="6427" marR="6427" marT="64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B084"/>
                    </a:solidFill>
                  </a:tcPr>
                </a:tc>
              </a:tr>
              <a:tr h="232671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BnASSYST-417</a:t>
                      </a:r>
                    </a:p>
                  </a:txBody>
                  <a:tcPr marL="6427" marR="6427" marT="64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Aberdeenshire Prize</a:t>
                      </a:r>
                    </a:p>
                  </a:txBody>
                  <a:tcPr marL="6427" marR="6427" marT="64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Top 5 2018</a:t>
                      </a:r>
                    </a:p>
                  </a:txBody>
                  <a:tcPr marL="6427" marR="6427" marT="64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B084"/>
                    </a:solidFill>
                  </a:tcPr>
                </a:tc>
              </a:tr>
              <a:tr h="128548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BnASSYST-432</a:t>
                      </a:r>
                    </a:p>
                  </a:txBody>
                  <a:tcPr marL="6427" marR="6427" marT="64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Purple Top</a:t>
                      </a:r>
                    </a:p>
                  </a:txBody>
                  <a:tcPr marL="6427" marR="6427" marT="64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Top 5 2018</a:t>
                      </a:r>
                    </a:p>
                  </a:txBody>
                  <a:tcPr marL="6427" marR="6427" marT="64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B084"/>
                    </a:solidFill>
                  </a:tcPr>
                </a:tc>
              </a:tr>
              <a:tr h="232671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BnASSYST-001</a:t>
                      </a:r>
                    </a:p>
                  </a:txBody>
                  <a:tcPr marL="6427" marR="6427" marT="64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Alesi</a:t>
                      </a:r>
                    </a:p>
                  </a:txBody>
                  <a:tcPr marL="6427" marR="6427" marT="64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Low biomass at flowering and high biomass at harvest</a:t>
                      </a:r>
                    </a:p>
                  </a:txBody>
                  <a:tcPr marL="6427" marR="6427" marT="64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</a:tr>
              <a:tr h="128548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BnASSYST-117</a:t>
                      </a:r>
                    </a:p>
                  </a:txBody>
                  <a:tcPr marL="6427" marR="6427" marT="64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Maplus</a:t>
                      </a:r>
                    </a:p>
                  </a:txBody>
                  <a:tcPr marL="6427" marR="6427" marT="64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Medium yield, low Nopt</a:t>
                      </a:r>
                    </a:p>
                  </a:txBody>
                  <a:tcPr marL="6427" marR="6427" marT="64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</a:tr>
              <a:tr h="232671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BnASSYST-138</a:t>
                      </a:r>
                    </a:p>
                  </a:txBody>
                  <a:tcPr marL="6427" marR="6427" marT="64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Diamant</a:t>
                      </a:r>
                    </a:p>
                  </a:txBody>
                  <a:tcPr marL="6427" marR="6427" marT="64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 biomass at flowering, medium biomass at harvest</a:t>
                      </a:r>
                    </a:p>
                  </a:txBody>
                  <a:tcPr marL="6427" marR="6427" marT="64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</a:tr>
              <a:tr h="128548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27" marR="6427" marT="64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Castille</a:t>
                      </a:r>
                    </a:p>
                  </a:txBody>
                  <a:tcPr marL="6427" marR="6427" marT="64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Medium yield, high N opt</a:t>
                      </a:r>
                    </a:p>
                  </a:txBody>
                  <a:tcPr marL="6427" marR="6427" marT="64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</a:tr>
              <a:tr h="128548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27" marR="6427" marT="64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Elgar</a:t>
                      </a:r>
                    </a:p>
                  </a:txBody>
                  <a:tcPr marL="6427" marR="6427" marT="64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 yield, high </a:t>
                      </a:r>
                      <a:r>
                        <a:rPr lang="en-GB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Nopt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7" marR="6427" marT="64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0606756"/>
              </p:ext>
            </p:extLst>
          </p:nvPr>
        </p:nvGraphicFramePr>
        <p:xfrm>
          <a:off x="5632914" y="1027907"/>
          <a:ext cx="3103680" cy="4591058"/>
        </p:xfrm>
        <a:graphic>
          <a:graphicData uri="http://schemas.openxmlformats.org/drawingml/2006/table">
            <a:tbl>
              <a:tblPr/>
              <a:tblGrid>
                <a:gridCol w="833694"/>
                <a:gridCol w="2269986"/>
              </a:tblGrid>
              <a:tr h="143561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BnASSYST</a:t>
                      </a:r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No.</a:t>
                      </a:r>
                    </a:p>
                  </a:txBody>
                  <a:tcPr marL="7178" marR="7178" marT="717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Name</a:t>
                      </a:r>
                    </a:p>
                  </a:txBody>
                  <a:tcPr marL="7178" marR="7178" marT="717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0739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BnASSYST-092</a:t>
                      </a:r>
                    </a:p>
                  </a:txBody>
                  <a:tcPr marL="7178" marR="7178" marT="717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Bryan x Fortress DH line                                </a:t>
                      </a:r>
                    </a:p>
                  </a:txBody>
                  <a:tcPr marL="7178" marR="7178" marT="717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</a:tr>
              <a:tr h="150739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BnASSYST-094</a:t>
                      </a:r>
                    </a:p>
                  </a:txBody>
                  <a:tcPr marL="7178" marR="7178" marT="717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Capricorn DH1                                                 </a:t>
                      </a:r>
                    </a:p>
                  </a:txBody>
                  <a:tcPr marL="7178" marR="7178" marT="717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</a:tr>
              <a:tr h="150739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BnASSYST-095</a:t>
                      </a:r>
                    </a:p>
                  </a:txBody>
                  <a:tcPr marL="7178" marR="7178" marT="717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Columbus x Nickel DH line                           </a:t>
                      </a:r>
                    </a:p>
                  </a:txBody>
                  <a:tcPr marL="7178" marR="7178" marT="717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</a:tr>
              <a:tr h="150739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BnASSYST-100</a:t>
                      </a:r>
                    </a:p>
                  </a:txBody>
                  <a:tcPr marL="7178" marR="7178" marT="717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Tequilla x Aragon DH line                              </a:t>
                      </a:r>
                    </a:p>
                  </a:txBody>
                  <a:tcPr marL="7178" marR="7178" marT="717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</a:tr>
              <a:tr h="259846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BnASSYST-103</a:t>
                      </a:r>
                    </a:p>
                  </a:txBody>
                  <a:tcPr marL="7178" marR="7178" marT="717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Primor                                                                  </a:t>
                      </a:r>
                    </a:p>
                  </a:txBody>
                  <a:tcPr marL="7178" marR="7178" marT="717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3561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BnASSYST-104</a:t>
                      </a:r>
                    </a:p>
                  </a:txBody>
                  <a:tcPr marL="7178" marR="7178" marT="717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Capitol x Mohican DH line                            </a:t>
                      </a:r>
                    </a:p>
                  </a:txBody>
                  <a:tcPr marL="7178" marR="7178" marT="717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</a:tr>
              <a:tr h="143561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BnASSYST-111</a:t>
                      </a:r>
                    </a:p>
                  </a:txBody>
                  <a:tcPr marL="7178" marR="7178" marT="717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Shang-You                                                          </a:t>
                      </a:r>
                    </a:p>
                  </a:txBody>
                  <a:tcPr marL="7178" marR="7178" marT="717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9846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BnASSYST-158</a:t>
                      </a:r>
                    </a:p>
                  </a:txBody>
                  <a:tcPr marL="7178" marR="7178" marT="717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Major DH                                                             </a:t>
                      </a:r>
                    </a:p>
                  </a:txBody>
                  <a:tcPr marL="7178" marR="7178" marT="717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9846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BnASSYST-177</a:t>
                      </a:r>
                    </a:p>
                  </a:txBody>
                  <a:tcPr marL="7178" marR="7178" marT="717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Victor                                                                    </a:t>
                      </a:r>
                    </a:p>
                  </a:txBody>
                  <a:tcPr marL="7178" marR="7178" marT="717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9846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BnASSYST-220</a:t>
                      </a:r>
                    </a:p>
                  </a:txBody>
                  <a:tcPr marL="7178" marR="7178" marT="717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PI169083                                                              </a:t>
                      </a:r>
                    </a:p>
                  </a:txBody>
                  <a:tcPr marL="7178" marR="7178" marT="717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</a:tr>
              <a:tr h="143561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BnASSYST-223</a:t>
                      </a:r>
                    </a:p>
                  </a:txBody>
                  <a:tcPr marL="7178" marR="7178" marT="717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Taiwan                                                               </a:t>
                      </a:r>
                    </a:p>
                  </a:txBody>
                  <a:tcPr marL="7178" marR="7178" marT="717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3561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BnASSYST-228</a:t>
                      </a:r>
                    </a:p>
                  </a:txBody>
                  <a:tcPr marL="7178" marR="7178" marT="717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Shen-Li Jutsaj                                                    </a:t>
                      </a:r>
                    </a:p>
                  </a:txBody>
                  <a:tcPr marL="7178" marR="7178" marT="717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3561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BnASSYST-419</a:t>
                      </a:r>
                    </a:p>
                  </a:txBody>
                  <a:tcPr marL="7178" marR="7178" marT="717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Angus                                                                   </a:t>
                      </a:r>
                    </a:p>
                  </a:txBody>
                  <a:tcPr marL="7178" marR="7178" marT="717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</a:tr>
              <a:tr h="143561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BnASSYST-429</a:t>
                      </a:r>
                    </a:p>
                  </a:txBody>
                  <a:tcPr marL="7178" marR="7178" marT="717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Magnificent                                                     </a:t>
                      </a:r>
                    </a:p>
                  </a:txBody>
                  <a:tcPr marL="7178" marR="7178" marT="717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</a:tr>
              <a:tr h="150739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BnASSYST-446</a:t>
                      </a:r>
                    </a:p>
                  </a:txBody>
                  <a:tcPr marL="7178" marR="7178" marT="717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Ranakaalrot                                                        </a:t>
                      </a:r>
                    </a:p>
                  </a:txBody>
                  <a:tcPr marL="7178" marR="7178" marT="717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</a:tr>
              <a:tr h="150739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BnASSYST-450</a:t>
                      </a:r>
                    </a:p>
                  </a:txBody>
                  <a:tcPr marL="7178" marR="7178" marT="717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Dala Trifolium                                                 </a:t>
                      </a:r>
                    </a:p>
                  </a:txBody>
                  <a:tcPr marL="7178" marR="7178" marT="717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</a:tr>
              <a:tr h="150739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BnASSYST-510</a:t>
                      </a:r>
                    </a:p>
                  </a:txBody>
                  <a:tcPr marL="7178" marR="7178" marT="717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Cabriolet</a:t>
                      </a:r>
                    </a:p>
                  </a:txBody>
                  <a:tcPr marL="7178" marR="7178" marT="717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BDB"/>
                    </a:solidFill>
                  </a:tcPr>
                </a:tc>
              </a:tr>
              <a:tr h="150739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BnASSYST-519</a:t>
                      </a:r>
                    </a:p>
                  </a:txBody>
                  <a:tcPr marL="7178" marR="7178" marT="717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Hakuran                                                    </a:t>
                      </a:r>
                    </a:p>
                  </a:txBody>
                  <a:tcPr marL="7178" marR="7178" marT="717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</a:tr>
              <a:tr h="150739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BnASSYST-525</a:t>
                      </a:r>
                    </a:p>
                  </a:txBody>
                  <a:tcPr marL="7178" marR="7178" marT="717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Rocket (PST) x Lizard DH line                       </a:t>
                      </a:r>
                    </a:p>
                  </a:txBody>
                  <a:tcPr marL="7178" marR="7178" marT="717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</a:tr>
              <a:tr h="143561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Imola </a:t>
                      </a:r>
                    </a:p>
                  </a:txBody>
                  <a:tcPr marL="7178" marR="7178" marT="717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Imola</a:t>
                      </a:r>
                    </a:p>
                  </a:txBody>
                  <a:tcPr marL="7178" marR="7178" marT="717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9846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Nevin     </a:t>
                      </a:r>
                    </a:p>
                  </a:txBody>
                  <a:tcPr marL="7178" marR="7178" marT="717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Nevin                                                                    </a:t>
                      </a:r>
                    </a:p>
                  </a:txBody>
                  <a:tcPr marL="7178" marR="7178" marT="717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143561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Rapol</a:t>
                      </a:r>
                    </a:p>
                  </a:txBody>
                  <a:tcPr marL="7178" marR="7178" marT="717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Rapol                                                                 </a:t>
                      </a:r>
                    </a:p>
                  </a:txBody>
                  <a:tcPr marL="7178" marR="7178" marT="717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259846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BnASSYST-404</a:t>
                      </a:r>
                    </a:p>
                  </a:txBody>
                  <a:tcPr marL="7178" marR="7178" marT="717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Judzae                                                                 </a:t>
                      </a:r>
                    </a:p>
                  </a:txBody>
                  <a:tcPr marL="7178" marR="7178" marT="717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</a:tr>
              <a:tr h="143561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BnASSYST-412</a:t>
                      </a:r>
                    </a:p>
                  </a:txBody>
                  <a:tcPr marL="7178" marR="7178" marT="717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Kavla</a:t>
                      </a: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Podzemna</a:t>
                      </a: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Rumena</a:t>
                      </a: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Maslena</a:t>
                      </a: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         </a:t>
                      </a:r>
                    </a:p>
                  </a:txBody>
                  <a:tcPr marL="7178" marR="7178" marT="717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802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Plans for 2019-20 trials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628650" y="1413164"/>
            <a:ext cx="7443897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3200" dirty="0" smtClean="0"/>
              <a:t>Site locations</a:t>
            </a:r>
          </a:p>
          <a:p>
            <a:pPr marL="285750" indent="-285750">
              <a:buFontTx/>
              <a:buChar char="-"/>
            </a:pPr>
            <a:r>
              <a:rPr lang="en-GB" sz="3200" dirty="0" smtClean="0"/>
              <a:t>Agree which lines/varieties</a:t>
            </a:r>
          </a:p>
          <a:p>
            <a:pPr marL="285750" indent="-285750">
              <a:buFontTx/>
              <a:buChar char="-"/>
            </a:pPr>
            <a:r>
              <a:rPr lang="en-GB" sz="3200" dirty="0" smtClean="0"/>
              <a:t>Seed rate and quantity requirements</a:t>
            </a:r>
          </a:p>
          <a:p>
            <a:pPr marL="285750" indent="-285750">
              <a:buFontTx/>
              <a:buChar char="-"/>
            </a:pPr>
            <a:r>
              <a:rPr lang="en-GB" sz="3200" dirty="0" smtClean="0"/>
              <a:t>Date seed available</a:t>
            </a:r>
            <a:endParaRPr lang="en-GB" sz="3200" dirty="0"/>
          </a:p>
          <a:p>
            <a:pPr marL="285750" indent="-285750">
              <a:buFontTx/>
              <a:buChar char="-"/>
            </a:pPr>
            <a:r>
              <a:rPr lang="en-GB" sz="3200" dirty="0" smtClean="0"/>
              <a:t>Distribution of seed to sites</a:t>
            </a:r>
          </a:p>
          <a:p>
            <a:pPr marL="285750" indent="-285750">
              <a:buFontTx/>
              <a:buChar char="-"/>
            </a:pPr>
            <a:r>
              <a:rPr lang="en-GB" sz="3200" dirty="0" smtClean="0"/>
              <a:t>Specify measurements and on which lines</a:t>
            </a:r>
          </a:p>
          <a:p>
            <a:pPr marL="285750" indent="-285750">
              <a:buFontTx/>
              <a:buChar char="-"/>
            </a:pPr>
            <a:endParaRPr lang="en-GB" sz="3200" dirty="0" smtClean="0"/>
          </a:p>
        </p:txBody>
      </p:sp>
    </p:spTree>
    <p:extLst>
      <p:ext uri="{BB962C8B-B14F-4D97-AF65-F5344CB8AC3E}">
        <p14:creationId xmlns:p14="http://schemas.microsoft.com/office/powerpoint/2010/main" val="328765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291817" y="4274212"/>
            <a:ext cx="2660096" cy="6988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  <a:p>
            <a:r>
              <a:rPr lang="en-GB" alt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12211" b="12933"/>
          <a:stretch/>
        </p:blipFill>
        <p:spPr>
          <a:xfrm>
            <a:off x="0" y="0"/>
            <a:ext cx="9144000" cy="3792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76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DAS Custom">
      <a:dk1>
        <a:srgbClr val="575756"/>
      </a:dk1>
      <a:lt1>
        <a:sysClr val="window" lastClr="FFFFFF"/>
      </a:lt1>
      <a:dk2>
        <a:srgbClr val="000000"/>
      </a:dk2>
      <a:lt2>
        <a:srgbClr val="E7E6E6"/>
      </a:lt2>
      <a:accent1>
        <a:srgbClr val="005FAA"/>
      </a:accent1>
      <a:accent2>
        <a:srgbClr val="0DA4A3"/>
      </a:accent2>
      <a:accent3>
        <a:srgbClr val="A7C81E"/>
      </a:accent3>
      <a:accent4>
        <a:srgbClr val="55BFCC"/>
      </a:accent4>
      <a:accent5>
        <a:srgbClr val="F08D0C"/>
      </a:accent5>
      <a:accent6>
        <a:srgbClr val="FBEA27"/>
      </a:accent6>
      <a:hlink>
        <a:srgbClr val="0DA4A3"/>
      </a:hlink>
      <a:folHlink>
        <a:srgbClr val="A7C81E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997C217-3CDF-4588-94E5-C46445A43E5F}" vid="{9D3C2611-DA4B-4D7E-87BF-3A2AF2AFE65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1275</TotalTime>
  <Words>719</Words>
  <Application>Microsoft Office PowerPoint</Application>
  <PresentationFormat>On-screen Show (4:3)</PresentationFormat>
  <Paragraphs>355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Times New Roman</vt:lpstr>
      <vt:lpstr>Arial</vt:lpstr>
      <vt:lpstr>Wingdings</vt:lpstr>
      <vt:lpstr>Gotham</vt:lpstr>
      <vt:lpstr>Calibri</vt:lpstr>
      <vt:lpstr>Office Theme</vt:lpstr>
      <vt:lpstr>OREGIN 5 21st February 2019</vt:lpstr>
      <vt:lpstr>WP 4.1 Establishment, management and phenotyping of field trials</vt:lpstr>
      <vt:lpstr>PowerPoint Presentation</vt:lpstr>
      <vt:lpstr>WP4.1 Milestones</vt:lpstr>
      <vt:lpstr>Varieties being bulked 2019</vt:lpstr>
      <vt:lpstr>Plans for 2019-20 trials</vt:lpstr>
      <vt:lpstr>PowerPoint Presentation</vt:lpstr>
    </vt:vector>
  </TitlesOfParts>
  <Company>ADAS UK Ltd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in sentence case</dc:title>
  <dc:creator>Jessica Sparkes</dc:creator>
  <cp:lastModifiedBy>Kate Storer</cp:lastModifiedBy>
  <cp:revision>88</cp:revision>
  <cp:lastPrinted>2018-09-03T13:57:36Z</cp:lastPrinted>
  <dcterms:created xsi:type="dcterms:W3CDTF">2014-11-14T09:28:35Z</dcterms:created>
  <dcterms:modified xsi:type="dcterms:W3CDTF">2019-02-22T07:39:24Z</dcterms:modified>
</cp:coreProperties>
</file>