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87" r:id="rId2"/>
    <p:sldId id="320" r:id="rId3"/>
    <p:sldId id="321" r:id="rId4"/>
    <p:sldId id="322" r:id="rId5"/>
    <p:sldId id="324" r:id="rId6"/>
    <p:sldId id="328" r:id="rId7"/>
    <p:sldId id="323" r:id="rId8"/>
    <p:sldId id="329" r:id="rId9"/>
    <p:sldId id="326" r:id="rId10"/>
    <p:sldId id="313" r:id="rId11"/>
    <p:sldId id="330" r:id="rId12"/>
    <p:sldId id="316" r:id="rId13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Gotham" panose="02000604040000020004" pitchFamily="50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3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74249" autoAdjust="0"/>
  </p:normalViewPr>
  <p:slideViewPr>
    <p:cSldViewPr snapToGrid="0">
      <p:cViewPr varScale="1">
        <p:scale>
          <a:sx n="71" d="100"/>
          <a:sy n="71" d="100"/>
        </p:scale>
        <p:origin x="1651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rdamom\s-link\Data\2011%20qPCR\Final%20Results\Sites\Comaprison%20of%20all%20sit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Sclerotinia </a:t>
            </a:r>
            <a:r>
              <a:rPr lang="en-US" dirty="0"/>
              <a:t>DNA at </a:t>
            </a:r>
            <a:r>
              <a:rPr lang="en-US" dirty="0" smtClean="0"/>
              <a:t>NPARU Worcester </a:t>
            </a:r>
            <a:r>
              <a:rPr lang="en-US" dirty="0"/>
              <a:t>and ADAS Rosemaund </a:t>
            </a:r>
          </a:p>
          <a:p>
            <a:pPr>
              <a:defRPr/>
            </a:pPr>
            <a:r>
              <a:rPr lang="en-US" dirty="0"/>
              <a:t>(West of England) </a:t>
            </a:r>
            <a:r>
              <a:rPr lang="en-US" dirty="0" smtClean="0"/>
              <a:t>Defra-AHDB-LINK </a:t>
            </a:r>
            <a:r>
              <a:rPr lang="en-US" dirty="0"/>
              <a:t>2011
</a:t>
            </a:r>
          </a:p>
        </c:rich>
      </c:tx>
      <c:layout>
        <c:manualLayout>
          <c:xMode val="edge"/>
          <c:yMode val="edge"/>
          <c:x val="0.13111754458522895"/>
          <c:y val="2.09682445356314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423208516865696"/>
          <c:y val="5.5770930663177877E-2"/>
          <c:w val="0.76713270562200908"/>
          <c:h val="0.80947582618308844"/>
        </c:manualLayout>
      </c:layout>
      <c:lineChart>
        <c:grouping val="standard"/>
        <c:varyColors val="0"/>
        <c:ser>
          <c:idx val="1"/>
          <c:order val="1"/>
          <c:tx>
            <c:strRef>
              <c:f>'NPARU v Rosemaund'!$C$1</c:f>
              <c:strCache>
                <c:ptCount val="1"/>
                <c:pt idx="0">
                  <c:v>Rosemaund 1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'NPARU v Rosemaund'!$A$2:$A$64</c:f>
              <c:numCache>
                <c:formatCode>m/d/yyyy</c:formatCode>
                <c:ptCount val="63"/>
                <c:pt idx="0">
                  <c:v>40634</c:v>
                </c:pt>
                <c:pt idx="1">
                  <c:v>40635</c:v>
                </c:pt>
                <c:pt idx="2">
                  <c:v>40636</c:v>
                </c:pt>
                <c:pt idx="3">
                  <c:v>40637</c:v>
                </c:pt>
                <c:pt idx="4">
                  <c:v>40638</c:v>
                </c:pt>
                <c:pt idx="5">
                  <c:v>40639</c:v>
                </c:pt>
                <c:pt idx="6">
                  <c:v>40640</c:v>
                </c:pt>
                <c:pt idx="7">
                  <c:v>40641</c:v>
                </c:pt>
                <c:pt idx="8">
                  <c:v>40642</c:v>
                </c:pt>
                <c:pt idx="9">
                  <c:v>40643</c:v>
                </c:pt>
                <c:pt idx="10">
                  <c:v>40644</c:v>
                </c:pt>
                <c:pt idx="11">
                  <c:v>40645</c:v>
                </c:pt>
                <c:pt idx="12">
                  <c:v>40646</c:v>
                </c:pt>
                <c:pt idx="13">
                  <c:v>40647</c:v>
                </c:pt>
                <c:pt idx="14">
                  <c:v>40648</c:v>
                </c:pt>
                <c:pt idx="15">
                  <c:v>40649</c:v>
                </c:pt>
                <c:pt idx="16">
                  <c:v>40650</c:v>
                </c:pt>
                <c:pt idx="17">
                  <c:v>40651</c:v>
                </c:pt>
                <c:pt idx="18">
                  <c:v>40652</c:v>
                </c:pt>
                <c:pt idx="19">
                  <c:v>40653</c:v>
                </c:pt>
                <c:pt idx="20">
                  <c:v>40654</c:v>
                </c:pt>
                <c:pt idx="21">
                  <c:v>40655</c:v>
                </c:pt>
                <c:pt idx="22">
                  <c:v>40656</c:v>
                </c:pt>
                <c:pt idx="23">
                  <c:v>40657</c:v>
                </c:pt>
                <c:pt idx="24">
                  <c:v>40658</c:v>
                </c:pt>
                <c:pt idx="25">
                  <c:v>40659</c:v>
                </c:pt>
                <c:pt idx="26">
                  <c:v>40660</c:v>
                </c:pt>
                <c:pt idx="27">
                  <c:v>40661</c:v>
                </c:pt>
                <c:pt idx="28">
                  <c:v>40662</c:v>
                </c:pt>
                <c:pt idx="29">
                  <c:v>40663</c:v>
                </c:pt>
                <c:pt idx="30">
                  <c:v>40664</c:v>
                </c:pt>
                <c:pt idx="31">
                  <c:v>40665</c:v>
                </c:pt>
                <c:pt idx="32">
                  <c:v>40666</c:v>
                </c:pt>
                <c:pt idx="33">
                  <c:v>40667</c:v>
                </c:pt>
                <c:pt idx="34">
                  <c:v>40668</c:v>
                </c:pt>
                <c:pt idx="35">
                  <c:v>40669</c:v>
                </c:pt>
                <c:pt idx="36">
                  <c:v>40670</c:v>
                </c:pt>
                <c:pt idx="37">
                  <c:v>40671</c:v>
                </c:pt>
                <c:pt idx="38">
                  <c:v>40672</c:v>
                </c:pt>
                <c:pt idx="39">
                  <c:v>40673</c:v>
                </c:pt>
                <c:pt idx="40">
                  <c:v>40674</c:v>
                </c:pt>
                <c:pt idx="41">
                  <c:v>40675</c:v>
                </c:pt>
                <c:pt idx="42">
                  <c:v>40676</c:v>
                </c:pt>
                <c:pt idx="43">
                  <c:v>40677</c:v>
                </c:pt>
                <c:pt idx="44">
                  <c:v>40678</c:v>
                </c:pt>
                <c:pt idx="45">
                  <c:v>40679</c:v>
                </c:pt>
                <c:pt idx="46">
                  <c:v>40680</c:v>
                </c:pt>
                <c:pt idx="47">
                  <c:v>40681</c:v>
                </c:pt>
                <c:pt idx="48">
                  <c:v>40682</c:v>
                </c:pt>
                <c:pt idx="49">
                  <c:v>40683</c:v>
                </c:pt>
                <c:pt idx="50">
                  <c:v>40684</c:v>
                </c:pt>
                <c:pt idx="51">
                  <c:v>40685</c:v>
                </c:pt>
                <c:pt idx="52">
                  <c:v>40686</c:v>
                </c:pt>
                <c:pt idx="53">
                  <c:v>40687</c:v>
                </c:pt>
                <c:pt idx="54">
                  <c:v>40688</c:v>
                </c:pt>
                <c:pt idx="55">
                  <c:v>40689</c:v>
                </c:pt>
                <c:pt idx="56">
                  <c:v>40690</c:v>
                </c:pt>
                <c:pt idx="57">
                  <c:v>40691</c:v>
                </c:pt>
                <c:pt idx="58">
                  <c:v>40692</c:v>
                </c:pt>
                <c:pt idx="59">
                  <c:v>40693</c:v>
                </c:pt>
                <c:pt idx="60">
                  <c:v>40694</c:v>
                </c:pt>
                <c:pt idx="61">
                  <c:v>40695</c:v>
                </c:pt>
                <c:pt idx="62">
                  <c:v>40696</c:v>
                </c:pt>
              </c:numCache>
            </c:numRef>
          </c:cat>
          <c:val>
            <c:numRef>
              <c:f>'NPARU v Rosemaund'!$C$2:$C$64</c:f>
              <c:numCache>
                <c:formatCode>General</c:formatCode>
                <c:ptCount val="63"/>
                <c:pt idx="0">
                  <c:v>2.81175</c:v>
                </c:pt>
                <c:pt idx="1">
                  <c:v>1.99935</c:v>
                </c:pt>
                <c:pt idx="2">
                  <c:v>1.4529000000000001</c:v>
                </c:pt>
                <c:pt idx="3">
                  <c:v>0.18264</c:v>
                </c:pt>
                <c:pt idx="4">
                  <c:v>9.4399999999999998E-2</c:v>
                </c:pt>
                <c:pt idx="5">
                  <c:v>0.51554999999999995</c:v>
                </c:pt>
                <c:pt idx="6">
                  <c:v>0.16878000000000001</c:v>
                </c:pt>
                <c:pt idx="7">
                  <c:v>0</c:v>
                </c:pt>
                <c:pt idx="8">
                  <c:v>0.29768</c:v>
                </c:pt>
                <c:pt idx="9">
                  <c:v>0</c:v>
                </c:pt>
                <c:pt idx="17">
                  <c:v>4.1900000000000001E-3</c:v>
                </c:pt>
                <c:pt idx="18">
                  <c:v>0.17687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1.6788000000000001</c:v>
                </c:pt>
                <c:pt idx="23">
                  <c:v>1.8540000000000001</c:v>
                </c:pt>
                <c:pt idx="24">
                  <c:v>0.56174999999999997</c:v>
                </c:pt>
                <c:pt idx="25">
                  <c:v>0.53025</c:v>
                </c:pt>
                <c:pt idx="26">
                  <c:v>0.50700000000000001</c:v>
                </c:pt>
                <c:pt idx="27">
                  <c:v>6.7200000000000003E-3</c:v>
                </c:pt>
                <c:pt idx="28">
                  <c:v>0</c:v>
                </c:pt>
                <c:pt idx="29">
                  <c:v>0</c:v>
                </c:pt>
                <c:pt idx="30">
                  <c:v>1.661E-2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1.3140000000000001E-2</c:v>
                </c:pt>
                <c:pt idx="36">
                  <c:v>1.8970000000000001E-2</c:v>
                </c:pt>
                <c:pt idx="37">
                  <c:v>0.19436</c:v>
                </c:pt>
                <c:pt idx="38">
                  <c:v>0.83609999999999995</c:v>
                </c:pt>
                <c:pt idx="39">
                  <c:v>1.7221500000000001</c:v>
                </c:pt>
                <c:pt idx="40">
                  <c:v>1.2073499999999999</c:v>
                </c:pt>
                <c:pt idx="41">
                  <c:v>1.5008999999999999</c:v>
                </c:pt>
                <c:pt idx="42">
                  <c:v>0.81105000000000005</c:v>
                </c:pt>
                <c:pt idx="43">
                  <c:v>1.4550000000000001</c:v>
                </c:pt>
                <c:pt idx="44">
                  <c:v>1.5546</c:v>
                </c:pt>
                <c:pt idx="45">
                  <c:v>0.66344999999999998</c:v>
                </c:pt>
                <c:pt idx="46">
                  <c:v>1.14375</c:v>
                </c:pt>
                <c:pt idx="47">
                  <c:v>0.57899999999999996</c:v>
                </c:pt>
                <c:pt idx="48">
                  <c:v>0.90210000000000001</c:v>
                </c:pt>
                <c:pt idx="49">
                  <c:v>0.57015000000000005</c:v>
                </c:pt>
                <c:pt idx="50">
                  <c:v>0.59760000000000002</c:v>
                </c:pt>
                <c:pt idx="51">
                  <c:v>0.39389999999999997</c:v>
                </c:pt>
                <c:pt idx="52">
                  <c:v>0.20168</c:v>
                </c:pt>
                <c:pt idx="53">
                  <c:v>0.50775000000000003</c:v>
                </c:pt>
                <c:pt idx="54">
                  <c:v>0.29046</c:v>
                </c:pt>
                <c:pt idx="55">
                  <c:v>7.2539999999999993E-2</c:v>
                </c:pt>
                <c:pt idx="56">
                  <c:v>0.24504000000000001</c:v>
                </c:pt>
                <c:pt idx="57">
                  <c:v>1.3520000000000001E-2</c:v>
                </c:pt>
                <c:pt idx="58">
                  <c:v>1.461E-2</c:v>
                </c:pt>
                <c:pt idx="60">
                  <c:v>0.23682</c:v>
                </c:pt>
                <c:pt idx="61">
                  <c:v>0.40079999999999999</c:v>
                </c:pt>
                <c:pt idx="62">
                  <c:v>0.40994999999999998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746160"/>
        <c:axId val="251337560"/>
      </c:lineChart>
      <c:lineChart>
        <c:grouping val="standard"/>
        <c:varyColors val="0"/>
        <c:ser>
          <c:idx val="0"/>
          <c:order val="0"/>
          <c:tx>
            <c:strRef>
              <c:f>'NPARU v Rosemaund'!$B$1</c:f>
              <c:strCache>
                <c:ptCount val="1"/>
                <c:pt idx="0">
                  <c:v>NPARU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'NPARU v Rosemaund'!$A$2:$A$64</c:f>
              <c:numCache>
                <c:formatCode>m/d/yyyy</c:formatCode>
                <c:ptCount val="63"/>
                <c:pt idx="0">
                  <c:v>40634</c:v>
                </c:pt>
                <c:pt idx="1">
                  <c:v>40635</c:v>
                </c:pt>
                <c:pt idx="2">
                  <c:v>40636</c:v>
                </c:pt>
                <c:pt idx="3">
                  <c:v>40637</c:v>
                </c:pt>
                <c:pt idx="4">
                  <c:v>40638</c:v>
                </c:pt>
                <c:pt idx="5">
                  <c:v>40639</c:v>
                </c:pt>
                <c:pt idx="6">
                  <c:v>40640</c:v>
                </c:pt>
                <c:pt idx="7">
                  <c:v>40641</c:v>
                </c:pt>
                <c:pt idx="8">
                  <c:v>40642</c:v>
                </c:pt>
                <c:pt idx="9">
                  <c:v>40643</c:v>
                </c:pt>
                <c:pt idx="10">
                  <c:v>40644</c:v>
                </c:pt>
                <c:pt idx="11">
                  <c:v>40645</c:v>
                </c:pt>
                <c:pt idx="12">
                  <c:v>40646</c:v>
                </c:pt>
                <c:pt idx="13">
                  <c:v>40647</c:v>
                </c:pt>
                <c:pt idx="14">
                  <c:v>40648</c:v>
                </c:pt>
                <c:pt idx="15">
                  <c:v>40649</c:v>
                </c:pt>
                <c:pt idx="16">
                  <c:v>40650</c:v>
                </c:pt>
                <c:pt idx="17">
                  <c:v>40651</c:v>
                </c:pt>
                <c:pt idx="18">
                  <c:v>40652</c:v>
                </c:pt>
                <c:pt idx="19">
                  <c:v>40653</c:v>
                </c:pt>
                <c:pt idx="20">
                  <c:v>40654</c:v>
                </c:pt>
                <c:pt idx="21">
                  <c:v>40655</c:v>
                </c:pt>
                <c:pt idx="22">
                  <c:v>40656</c:v>
                </c:pt>
                <c:pt idx="23">
                  <c:v>40657</c:v>
                </c:pt>
                <c:pt idx="24">
                  <c:v>40658</c:v>
                </c:pt>
                <c:pt idx="25">
                  <c:v>40659</c:v>
                </c:pt>
                <c:pt idx="26">
                  <c:v>40660</c:v>
                </c:pt>
                <c:pt idx="27">
                  <c:v>40661</c:v>
                </c:pt>
                <c:pt idx="28">
                  <c:v>40662</c:v>
                </c:pt>
                <c:pt idx="29">
                  <c:v>40663</c:v>
                </c:pt>
                <c:pt idx="30">
                  <c:v>40664</c:v>
                </c:pt>
                <c:pt idx="31">
                  <c:v>40665</c:v>
                </c:pt>
                <c:pt idx="32">
                  <c:v>40666</c:v>
                </c:pt>
                <c:pt idx="33">
                  <c:v>40667</c:v>
                </c:pt>
                <c:pt idx="34">
                  <c:v>40668</c:v>
                </c:pt>
                <c:pt idx="35">
                  <c:v>40669</c:v>
                </c:pt>
                <c:pt idx="36">
                  <c:v>40670</c:v>
                </c:pt>
                <c:pt idx="37">
                  <c:v>40671</c:v>
                </c:pt>
                <c:pt idx="38">
                  <c:v>40672</c:v>
                </c:pt>
                <c:pt idx="39">
                  <c:v>40673</c:v>
                </c:pt>
                <c:pt idx="40">
                  <c:v>40674</c:v>
                </c:pt>
                <c:pt idx="41">
                  <c:v>40675</c:v>
                </c:pt>
                <c:pt idx="42">
                  <c:v>40676</c:v>
                </c:pt>
                <c:pt idx="43">
                  <c:v>40677</c:v>
                </c:pt>
                <c:pt idx="44">
                  <c:v>40678</c:v>
                </c:pt>
                <c:pt idx="45">
                  <c:v>40679</c:v>
                </c:pt>
                <c:pt idx="46">
                  <c:v>40680</c:v>
                </c:pt>
                <c:pt idx="47">
                  <c:v>40681</c:v>
                </c:pt>
                <c:pt idx="48">
                  <c:v>40682</c:v>
                </c:pt>
                <c:pt idx="49">
                  <c:v>40683</c:v>
                </c:pt>
                <c:pt idx="50">
                  <c:v>40684</c:v>
                </c:pt>
                <c:pt idx="51">
                  <c:v>40685</c:v>
                </c:pt>
                <c:pt idx="52">
                  <c:v>40686</c:v>
                </c:pt>
                <c:pt idx="53">
                  <c:v>40687</c:v>
                </c:pt>
                <c:pt idx="54">
                  <c:v>40688</c:v>
                </c:pt>
                <c:pt idx="55">
                  <c:v>40689</c:v>
                </c:pt>
                <c:pt idx="56">
                  <c:v>40690</c:v>
                </c:pt>
                <c:pt idx="57">
                  <c:v>40691</c:v>
                </c:pt>
                <c:pt idx="58">
                  <c:v>40692</c:v>
                </c:pt>
                <c:pt idx="59">
                  <c:v>40693</c:v>
                </c:pt>
                <c:pt idx="60">
                  <c:v>40694</c:v>
                </c:pt>
                <c:pt idx="61">
                  <c:v>40695</c:v>
                </c:pt>
                <c:pt idx="62">
                  <c:v>40696</c:v>
                </c:pt>
              </c:numCache>
            </c:numRef>
          </c:cat>
          <c:val>
            <c:numRef>
              <c:f>'NPARU v Rosemaund'!$B$2:$B$64</c:f>
              <c:numCache>
                <c:formatCode>General</c:formatCode>
                <c:ptCount val="63"/>
                <c:pt idx="13">
                  <c:v>5.978E-2</c:v>
                </c:pt>
                <c:pt idx="14">
                  <c:v>2.606E-2</c:v>
                </c:pt>
                <c:pt idx="15">
                  <c:v>1.813E-2</c:v>
                </c:pt>
                <c:pt idx="16">
                  <c:v>1.213E-2</c:v>
                </c:pt>
                <c:pt idx="17">
                  <c:v>0</c:v>
                </c:pt>
                <c:pt idx="18">
                  <c:v>1.3899999999999999E-2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6.0000000000000001E-3</c:v>
                </c:pt>
                <c:pt idx="23">
                  <c:v>0</c:v>
                </c:pt>
                <c:pt idx="24">
                  <c:v>0</c:v>
                </c:pt>
                <c:pt idx="25">
                  <c:v>4.6499999999999996E-3</c:v>
                </c:pt>
                <c:pt idx="26">
                  <c:v>7.3600000000000002E-3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2.7599999999999999E-3</c:v>
                </c:pt>
                <c:pt idx="36">
                  <c:v>2E-3</c:v>
                </c:pt>
                <c:pt idx="37">
                  <c:v>0</c:v>
                </c:pt>
                <c:pt idx="38">
                  <c:v>7.4799999999999997E-3</c:v>
                </c:pt>
                <c:pt idx="39">
                  <c:v>1.005E-2</c:v>
                </c:pt>
                <c:pt idx="40">
                  <c:v>1.396E-2</c:v>
                </c:pt>
                <c:pt idx="41">
                  <c:v>8.5900000000000004E-3</c:v>
                </c:pt>
                <c:pt idx="42">
                  <c:v>1.107E-2</c:v>
                </c:pt>
                <c:pt idx="43">
                  <c:v>5.7299999999999999E-3</c:v>
                </c:pt>
                <c:pt idx="44">
                  <c:v>1.487E-2</c:v>
                </c:pt>
                <c:pt idx="45">
                  <c:v>1.329E-2</c:v>
                </c:pt>
                <c:pt idx="46">
                  <c:v>5.7499999999999999E-3</c:v>
                </c:pt>
                <c:pt idx="47">
                  <c:v>1.0659999999999999E-2</c:v>
                </c:pt>
                <c:pt idx="48">
                  <c:v>6.0299999999999998E-3</c:v>
                </c:pt>
                <c:pt idx="49">
                  <c:v>7.7600000000000004E-3</c:v>
                </c:pt>
                <c:pt idx="50">
                  <c:v>6.2E-4</c:v>
                </c:pt>
                <c:pt idx="51">
                  <c:v>2.7399999999999998E-3</c:v>
                </c:pt>
                <c:pt idx="52">
                  <c:v>5.9300000000000004E-3</c:v>
                </c:pt>
                <c:pt idx="53">
                  <c:v>3.8300000000000001E-3</c:v>
                </c:pt>
                <c:pt idx="54">
                  <c:v>1.57E-3</c:v>
                </c:pt>
                <c:pt idx="55">
                  <c:v>5.1200000000000004E-3</c:v>
                </c:pt>
                <c:pt idx="56">
                  <c:v>6.28E-3</c:v>
                </c:pt>
                <c:pt idx="57">
                  <c:v>5.0899999999999999E-3</c:v>
                </c:pt>
                <c:pt idx="58">
                  <c:v>5.8900000000000003E-3</c:v>
                </c:pt>
                <c:pt idx="59">
                  <c:v>5.6100000000000004E-3</c:v>
                </c:pt>
                <c:pt idx="60">
                  <c:v>1.375E-2</c:v>
                </c:pt>
                <c:pt idx="61">
                  <c:v>2.4840000000000001E-2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339912"/>
        <c:axId val="251339520"/>
      </c:lineChart>
      <c:dateAx>
        <c:axId val="118746160"/>
        <c:scaling>
          <c:orientation val="minMax"/>
        </c:scaling>
        <c:delete val="0"/>
        <c:axPos val="b"/>
        <c:numFmt formatCode="dd\ mmm" sourceLinked="0"/>
        <c:majorTickMark val="out"/>
        <c:minorTickMark val="none"/>
        <c:tickLblPos val="nextTo"/>
        <c:crossAx val="251337560"/>
        <c:crosses val="autoZero"/>
        <c:auto val="1"/>
        <c:lblOffset val="100"/>
        <c:baseTimeUnit val="days"/>
      </c:dateAx>
      <c:valAx>
        <c:axId val="2513375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Rosemaund DNA (ng)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8746160"/>
        <c:crosses val="autoZero"/>
        <c:crossBetween val="between"/>
      </c:valAx>
      <c:valAx>
        <c:axId val="251339520"/>
        <c:scaling>
          <c:orientation val="minMax"/>
          <c:max val="0.1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NPARU DNA (ng)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51339912"/>
        <c:crosses val="max"/>
        <c:crossBetween val="between"/>
      </c:valAx>
      <c:dateAx>
        <c:axId val="2513399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51339520"/>
        <c:crosses val="autoZero"/>
        <c:auto val="1"/>
        <c:lblOffset val="100"/>
        <c:baseTimeUnit val="days"/>
      </c:dateAx>
    </c:plotArea>
    <c:legend>
      <c:legendPos val="r"/>
      <c:layout>
        <c:manualLayout>
          <c:xMode val="edge"/>
          <c:yMode val="edge"/>
          <c:x val="0.59306592969257621"/>
          <c:y val="0.1870330222693033"/>
          <c:w val="0.21947428501246552"/>
          <c:h val="0.132313100292301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1" i="0" baseline="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9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09977-EAB0-4FCA-B1B2-319BBC27EBD6}" type="datetimeFigureOut">
              <a:rPr lang="en-GB" smtClean="0"/>
              <a:t>25/11/2019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7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0" y="9119477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9D714-2906-4654-ACD5-AC61D3F374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040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17A9C-74D9-4BC1-B813-F82EB1D5F527}" type="datetimeFigureOut">
              <a:rPr lang="en-GB" smtClean="0"/>
              <a:t>25/11/2019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198563"/>
            <a:ext cx="432117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7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7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8B211-275E-466B-BA91-11B6BB16E13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793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Extension approved</a:t>
            </a:r>
            <a:r>
              <a:rPr lang="en-GB" baseline="0" dirty="0" smtClean="0"/>
              <a:t> for 2018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Mention consequences of funding cut, if 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Weather based only in 2018, no inoculum – therefore more risk averse, more unnecessary sprays, likely to drive resistance development faster.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5F7CB-1A65-4B79-A946-A2316E3BB01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305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sz="1200" dirty="0" smtClean="0"/>
              <a:t>Integrated strategies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GB" sz="1200" dirty="0" smtClean="0"/>
              <a:t>Monitor field history of infection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GB" sz="1200" dirty="0" smtClean="0"/>
              <a:t>Lengthen rotations 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GB" sz="1200" dirty="0" smtClean="0"/>
              <a:t>Don’t include other susceptible crops in the rotation, e.g. peas, potatoes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GB" sz="1200" dirty="0" smtClean="0"/>
              <a:t>Manage crop to reduce lodging risk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GB" sz="1200" dirty="0" smtClean="0"/>
              <a:t>Avoid high-risk fields</a:t>
            </a: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5F7CB-1A65-4B79-A946-A2316E3BB01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46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</a:t>
            </a:r>
            <a:r>
              <a:rPr lang="en-GB" baseline="0" dirty="0" smtClean="0"/>
              <a:t> weeks = window of protection. </a:t>
            </a:r>
          </a:p>
          <a:p>
            <a:r>
              <a:rPr lang="en-GB" baseline="0" dirty="0" smtClean="0"/>
              <a:t>But flowering usually longer than this.</a:t>
            </a:r>
          </a:p>
          <a:p>
            <a:r>
              <a:rPr lang="en-GB" baseline="0" dirty="0" smtClean="0"/>
              <a:t>The problem is that we only know in hindsight which fungicide timing is </a:t>
            </a:r>
            <a:r>
              <a:rPr lang="en-GB" baseline="0" dirty="0" smtClean="0"/>
              <a:t>best</a:t>
            </a:r>
          </a:p>
          <a:p>
            <a:pPr fontAlgn="t"/>
            <a:r>
              <a:rPr lang="en-GB" sz="1200" dirty="0" smtClean="0"/>
              <a:t>Integrated</a:t>
            </a:r>
            <a:r>
              <a:rPr lang="en-GB" sz="1200" baseline="0" dirty="0" smtClean="0"/>
              <a:t> strategies: 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GB" sz="1200" dirty="0" smtClean="0"/>
              <a:t>Monitor field history of infection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GB" sz="1200" dirty="0" smtClean="0"/>
              <a:t>Lengthen rotations 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GB" sz="1200" dirty="0" smtClean="0"/>
              <a:t>Don’t include other susceptible crops in the rotation, e.g. peas, potatoes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GB" sz="1200" dirty="0" smtClean="0"/>
              <a:t>Manage crop to reduce lodging risk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GB" sz="1200" dirty="0" smtClean="0"/>
              <a:t>Avoid high-risk fields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5FDE2-D1DE-4346-834C-2E35833CBA3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313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9290E-6F25-4159-9B17-F3F6955612CB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330315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265E4C-37C9-45BC-B604-6E42051CAE2A}" type="slidenum">
              <a:rPr lang="en-GB" altLang="en-US" sz="1200"/>
              <a:pPr/>
              <a:t>4</a:t>
            </a:fld>
            <a:endParaRPr lang="en-GB" alt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28125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8B211-275E-466B-BA91-11B6BB16E13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120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3286-FAEC-8F44-B9E5-1EF5D027B1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09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3286-FAEC-8F44-B9E5-1EF5D027B1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25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3286-FAEC-8F44-B9E5-1EF5D027B1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83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5F7CB-1A65-4B79-A946-A2316E3BB01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2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1869110"/>
            <a:ext cx="7772400" cy="2387600"/>
          </a:xfrm>
          <a:prstGeom prst="rect">
            <a:avLst/>
          </a:prstGeom>
        </p:spPr>
        <p:txBody>
          <a:bodyPr anchor="b"/>
          <a:lstStyle>
            <a:lvl1pPr algn="r">
              <a:defRPr sz="4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7500" y="4372770"/>
            <a:ext cx="6858000" cy="94135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r>
              <a:rPr lang="en-GB" dirty="0" smtClean="0"/>
              <a:t>www.adas.uk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368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r>
              <a:rPr lang="en-GB" dirty="0" smtClean="0"/>
              <a:t>www.adas.uk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39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r>
              <a:rPr lang="en-GB" dirty="0" smtClean="0"/>
              <a:t>www.adas.uk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386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288" y="452438"/>
            <a:ext cx="6154341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97670" y="1822847"/>
            <a:ext cx="6151959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r>
              <a:rPr lang="en-GB" dirty="0" smtClean="0"/>
              <a:t>www.adas.uk</a:t>
            </a:r>
            <a:endParaRPr lang="en-GB" dirty="0"/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395288" y="452438"/>
            <a:ext cx="6154341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6" name="Rectangle 3"/>
          <p:cNvSpPr txBox="1">
            <a:spLocks noChangeArrowheads="1"/>
          </p:cNvSpPr>
          <p:nvPr userDrawn="1"/>
        </p:nvSpPr>
        <p:spPr bwMode="auto">
          <a:xfrm>
            <a:off x="397670" y="1822847"/>
            <a:ext cx="6151959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22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r>
              <a:rPr lang="en-GB" dirty="0" smtClean="0"/>
              <a:t>www.adas.uk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075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395288" y="452438"/>
            <a:ext cx="6154341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397670" y="1822847"/>
            <a:ext cx="6151959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r>
              <a:rPr lang="en-GB" dirty="0" smtClean="0"/>
              <a:t>www.adas.uk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03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15938" y="452438"/>
            <a:ext cx="8216900" cy="5180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5384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00" y="622817"/>
            <a:ext cx="8574738" cy="42759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200" y="1088074"/>
            <a:ext cx="8574738" cy="180178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634" b="0">
                <a:solidFill>
                  <a:schemeClr val="tx1"/>
                </a:solidFill>
              </a:defRPr>
            </a:lvl1pPr>
            <a:lvl2pPr marL="242165" indent="0">
              <a:buNone/>
              <a:defRPr sz="1059" b="1"/>
            </a:lvl2pPr>
            <a:lvl3pPr marL="484330" indent="0">
              <a:buNone/>
              <a:defRPr sz="953" b="1"/>
            </a:lvl3pPr>
            <a:lvl4pPr marL="726496" indent="0">
              <a:buNone/>
              <a:defRPr sz="848" b="1"/>
            </a:lvl4pPr>
            <a:lvl5pPr marL="968661" indent="0">
              <a:buNone/>
              <a:defRPr sz="848" b="1"/>
            </a:lvl5pPr>
            <a:lvl6pPr marL="1210826" indent="0">
              <a:buNone/>
              <a:defRPr sz="848" b="1"/>
            </a:lvl6pPr>
            <a:lvl7pPr marL="1452991" indent="0">
              <a:buNone/>
              <a:defRPr sz="848" b="1"/>
            </a:lvl7pPr>
            <a:lvl8pPr marL="1695157" indent="0">
              <a:buNone/>
              <a:defRPr sz="848" b="1"/>
            </a:lvl8pPr>
            <a:lvl9pPr marL="1937322" indent="0">
              <a:buNone/>
              <a:defRPr sz="84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7201" y="1405767"/>
            <a:ext cx="4161151" cy="137228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0293" y="1413897"/>
            <a:ext cx="4181645" cy="312685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/>
          </p:nvPr>
        </p:nvSpPr>
        <p:spPr>
          <a:xfrm>
            <a:off x="267201" y="4012429"/>
            <a:ext cx="4161151" cy="116255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11"/>
          </p:nvPr>
        </p:nvSpPr>
        <p:spPr>
          <a:xfrm>
            <a:off x="267200" y="2895885"/>
            <a:ext cx="1960388" cy="99871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half" idx="17"/>
          </p:nvPr>
        </p:nvSpPr>
        <p:spPr>
          <a:xfrm>
            <a:off x="2349473" y="2895885"/>
            <a:ext cx="2078878" cy="99871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4660249" y="5583887"/>
            <a:ext cx="4181688" cy="568533"/>
          </a:xfrm>
          <a:prstGeom prst="round2DiagRect">
            <a:avLst/>
          </a:prstGeom>
          <a:solidFill>
            <a:schemeClr val="bg1">
              <a:lumMod val="50000"/>
            </a:schemeClr>
          </a:solidFill>
        </p:spPr>
        <p:txBody>
          <a:bodyPr lIns="270000" tIns="270000" rIns="270000" bIns="270000">
            <a:noAutofit/>
          </a:bodyPr>
          <a:lstStyle>
            <a:lvl1pPr>
              <a:defRPr sz="634" b="1">
                <a:solidFill>
                  <a:schemeClr val="bg1"/>
                </a:solidFill>
              </a:defRPr>
            </a:lvl1pPr>
            <a:lvl2pPr>
              <a:defRPr sz="634" b="1">
                <a:solidFill>
                  <a:schemeClr val="bg1"/>
                </a:solidFill>
              </a:defRPr>
            </a:lvl2pPr>
            <a:lvl3pPr>
              <a:defRPr sz="634" b="1">
                <a:solidFill>
                  <a:schemeClr val="bg1"/>
                </a:solidFill>
              </a:defRPr>
            </a:lvl3pPr>
            <a:lvl4pPr>
              <a:defRPr sz="634" b="1">
                <a:solidFill>
                  <a:schemeClr val="bg1"/>
                </a:solidFill>
              </a:defRPr>
            </a:lvl4pPr>
            <a:lvl5pPr>
              <a:defRPr sz="634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9"/>
          </p:nvPr>
        </p:nvSpPr>
        <p:spPr>
          <a:xfrm>
            <a:off x="4660292" y="4652247"/>
            <a:ext cx="4181645" cy="74947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0"/>
          </p:nvPr>
        </p:nvSpPr>
        <p:spPr>
          <a:xfrm>
            <a:off x="267200" y="162382"/>
            <a:ext cx="1960388" cy="3754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0"/>
          <p:cNvSpPr>
            <a:spLocks noGrp="1"/>
          </p:cNvSpPr>
          <p:nvPr>
            <p:ph sz="quarter" idx="21"/>
          </p:nvPr>
        </p:nvSpPr>
        <p:spPr>
          <a:xfrm>
            <a:off x="5844058" y="162382"/>
            <a:ext cx="1531867" cy="3754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0"/>
          <p:cNvSpPr>
            <a:spLocks noGrp="1"/>
          </p:cNvSpPr>
          <p:nvPr>
            <p:ph sz="quarter" idx="22"/>
          </p:nvPr>
        </p:nvSpPr>
        <p:spPr>
          <a:xfrm>
            <a:off x="4154953" y="162382"/>
            <a:ext cx="1531867" cy="3754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3"/>
          </p:nvPr>
        </p:nvSpPr>
        <p:spPr>
          <a:xfrm>
            <a:off x="267200" y="5286878"/>
            <a:ext cx="4161151" cy="116255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91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+mn-lt"/>
              </a:defRPr>
            </a:lvl1pPr>
            <a:lvl2pPr>
              <a:defRPr sz="28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00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r>
              <a:rPr lang="en-GB" dirty="0" smtClean="0"/>
              <a:t>www.adas.uk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994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r>
              <a:rPr lang="en-GB" dirty="0" smtClean="0"/>
              <a:t>www.adas.uk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990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+mn-lt"/>
              </a:defRPr>
            </a:lvl1pPr>
            <a:lvl2pPr>
              <a:defRPr sz="28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00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+mn-lt"/>
              </a:defRPr>
            </a:lvl1pPr>
            <a:lvl2pPr>
              <a:defRPr sz="28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00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r>
              <a:rPr lang="en-GB" dirty="0" smtClean="0"/>
              <a:t>www.adas.uk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049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000">
                <a:solidFill>
                  <a:schemeClr val="tx1"/>
                </a:solidFill>
                <a:latin typeface="+mn-lt"/>
              </a:defRPr>
            </a:lvl3pPr>
            <a:lvl4pPr>
              <a:defRPr sz="180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r>
              <a:rPr lang="en-GB" dirty="0" smtClean="0"/>
              <a:t>www.adas.uk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812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r>
              <a:rPr lang="en-GB" dirty="0" smtClean="0"/>
              <a:t>www.adas.uk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18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r>
              <a:rPr lang="en-GB" dirty="0" smtClean="0"/>
              <a:t>www.adas.uk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641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+mn-lt"/>
              </a:defRPr>
            </a:lvl1pPr>
            <a:lvl2pPr>
              <a:defRPr sz="28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000">
                <a:solidFill>
                  <a:schemeClr val="tx1"/>
                </a:solidFill>
                <a:latin typeface="+mn-lt"/>
              </a:defRPr>
            </a:lvl4pPr>
            <a:lvl5pPr>
              <a:defRPr sz="2000">
                <a:solidFill>
                  <a:schemeClr val="tx1"/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r>
              <a:rPr lang="en-GB" dirty="0" smtClean="0"/>
              <a:t>www.adas.uk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802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r>
              <a:rPr lang="en-GB" dirty="0" smtClean="0"/>
              <a:t>www.adas.uk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15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85DB8743-01BA-4348-A59C-0BB968E21ECB" descr="FCF76F82-46DF-4FB0-A65C-7696DDF00F98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53809"/>
            <a:ext cx="9144000" cy="40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90" y="6028532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Gotham" panose="02000604040000020004" pitchFamily="50" charset="0"/>
              </a:defRPr>
            </a:lvl1pPr>
          </a:lstStyle>
          <a:p>
            <a:r>
              <a:rPr lang="en-GB" dirty="0" smtClean="0"/>
              <a:t>www.adas.uk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714" y="5396506"/>
            <a:ext cx="1235028" cy="1078523"/>
          </a:xfrm>
          <a:prstGeom prst="rect">
            <a:avLst/>
          </a:prstGeom>
        </p:spPr>
      </p:pic>
      <p:pic>
        <p:nvPicPr>
          <p:cNvPr id="5" name="85DB8743-01BA-4348-A59C-0BB968E21ECB" descr="FCF76F82-46DF-4FB0-A65C-7696DDF00F98"/>
          <p:cNvPicPr>
            <a:picLocks noChangeAspect="1" noChangeArrowheads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53809"/>
            <a:ext cx="9144000" cy="40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714" y="5396506"/>
            <a:ext cx="1235028" cy="107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8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70" r:id="rId13"/>
    <p:sldLayoutId id="2147483650" r:id="rId14"/>
    <p:sldLayoutId id="2147483685" r:id="rId15"/>
    <p:sldLayoutId id="2147483686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jpeg"/><Relationship Id="rId4" Type="http://schemas.openxmlformats.org/officeDocument/2006/relationships/image" Target="../media/image4.jpeg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jpeg"/><Relationship Id="rId11" Type="http://schemas.openxmlformats.org/officeDocument/2006/relationships/image" Target="../media/image20.jpeg"/><Relationship Id="rId5" Type="http://schemas.openxmlformats.org/officeDocument/2006/relationships/image" Target="../media/image16.jpeg"/><Relationship Id="rId10" Type="http://schemas.openxmlformats.org/officeDocument/2006/relationships/image" Target="../media/image19.jpeg"/><Relationship Id="rId4" Type="http://schemas.openxmlformats.org/officeDocument/2006/relationships/image" Target="../media/image15.jpe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780" r="399" b="12910"/>
          <a:stretch/>
        </p:blipFill>
        <p:spPr>
          <a:xfrm>
            <a:off x="0" y="-20319"/>
            <a:ext cx="9124758" cy="2572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179" y="2975170"/>
            <a:ext cx="7772400" cy="135656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the risk of sclerotinia </a:t>
            </a:r>
            <a:r>
              <a:rPr lang="en-GB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 in UK oilseed rape </a:t>
            </a:r>
            <a:endParaRPr lang="en-GB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176" y="4384298"/>
            <a:ext cx="6400800" cy="596492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 smtClean="0"/>
              <a:t>Caroline Young, ADAS</a:t>
            </a:r>
            <a:endParaRPr lang="en-US" altLang="en-US" b="1" dirty="0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859844"/>
              </p:ext>
            </p:extLst>
          </p:nvPr>
        </p:nvGraphicFramePr>
        <p:xfrm>
          <a:off x="2513242" y="5426144"/>
          <a:ext cx="628268" cy="812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" name="Picture" r:id="rId5" imgW="1780554" imgH="2302467" progId="Word.Picture.8">
                  <p:embed/>
                </p:oleObj>
              </mc:Choice>
              <mc:Fallback>
                <p:oleObj name="Picture" r:id="rId5" imgW="1780554" imgH="2302467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242" y="5426144"/>
                        <a:ext cx="628268" cy="812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7" descr="Velcourt col logo-10cm-3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477" y="5431041"/>
            <a:ext cx="823083" cy="58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 descr="image0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234" y="5439251"/>
            <a:ext cx="1098050" cy="65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84" y="5447259"/>
            <a:ext cx="1100350" cy="65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AHDB Cereals and Oilseed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46" y="5403767"/>
            <a:ext cx="1673685" cy="89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1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842" y="208413"/>
            <a:ext cx="7886700" cy="844323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messages</a:t>
            </a:r>
            <a:endParaRPr lang="en-US" sz="32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8390965" cy="5208215"/>
          </a:xfrm>
        </p:spPr>
        <p:txBody>
          <a:bodyPr>
            <a:noAutofit/>
          </a:bodyPr>
          <a:lstStyle/>
          <a:p>
            <a:pPr marL="533400" indent="-261938">
              <a:lnSpc>
                <a:spcPct val="10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Risk alerts based on weather and inoculum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reduced the number of unnecessary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fungicide applications</a:t>
            </a:r>
          </a:p>
          <a:p>
            <a:pPr marL="533400" indent="-261938">
              <a:lnSpc>
                <a:spcPct val="15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alerts are risk averse:</a:t>
            </a:r>
          </a:p>
          <a:p>
            <a:pPr marL="1079500" indent="0">
              <a:lnSpc>
                <a:spcPct val="150000"/>
              </a:lnSpc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Zero inoculum = no infection</a:t>
            </a:r>
          </a:p>
          <a:p>
            <a:pPr marL="1079500" indent="0">
              <a:lnSpc>
                <a:spcPct val="150000"/>
              </a:lnSpc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Positive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inoculum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infection, but variable levels </a:t>
            </a:r>
          </a:p>
          <a:p>
            <a:pPr marL="536575" indent="-268288">
              <a:lnSpc>
                <a:spcPct val="15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Crops at very low risk were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correctly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predicted</a:t>
            </a:r>
          </a:p>
          <a:p>
            <a:pPr marL="533400" indent="-261938">
              <a:lnSpc>
                <a:spcPct val="10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alerts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help with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fungicide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timing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good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control from fungicides applied on or before an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alert</a:t>
            </a:r>
          </a:p>
          <a:p>
            <a:pPr marL="533400" indent="-261938">
              <a:lnSpc>
                <a:spcPct val="10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1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9" y="383734"/>
            <a:ext cx="7886700" cy="576895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work</a:t>
            </a:r>
            <a:endParaRPr lang="en-US" sz="32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0629"/>
            <a:ext cx="8347934" cy="4525771"/>
          </a:xfrm>
        </p:spPr>
        <p:txBody>
          <a:bodyPr>
            <a:noAutofit/>
          </a:bodyPr>
          <a:lstStyle/>
          <a:p>
            <a:pPr marL="609600" indent="-342900">
              <a:lnSpc>
                <a:spcPct val="15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 predictions, risk monitoring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evaluation of benefits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42900">
              <a:lnSpc>
                <a:spcPct val="15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automated in-field inoculum testing </a:t>
            </a:r>
          </a:p>
          <a:p>
            <a:pPr marL="609600" indent="-342900">
              <a:lnSpc>
                <a:spcPct val="15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Modify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scheme for other field crops &amp; diseases </a:t>
            </a:r>
          </a:p>
          <a:p>
            <a:pPr marL="609600" indent="-342900">
              <a:lnSpc>
                <a:spcPct val="15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UK OSR varieties resistant to sclerotinia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42900">
              <a:lnSpc>
                <a:spcPct val="15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Promote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integrated control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261938">
              <a:lnSpc>
                <a:spcPct val="10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3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210" y="293926"/>
            <a:ext cx="7772400" cy="880995"/>
          </a:xfrm>
        </p:spPr>
        <p:txBody>
          <a:bodyPr/>
          <a:lstStyle/>
          <a:p>
            <a:pPr algn="ctr"/>
            <a:r>
              <a:rPr lang="en-GB" sz="3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9733" y="1587828"/>
            <a:ext cx="7947066" cy="404420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Funding:</a:t>
            </a:r>
          </a:p>
          <a:p>
            <a:pPr algn="l"/>
            <a:endParaRPr lang="en-US" dirty="0" smtClean="0">
              <a:solidFill>
                <a:srgbClr val="0070C0"/>
              </a:solidFill>
            </a:endParaRP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ADAS:</a:t>
            </a:r>
          </a:p>
          <a:p>
            <a:pPr algn="l"/>
            <a:r>
              <a:rPr lang="en-US" dirty="0" smtClean="0"/>
              <a:t>Jill </a:t>
            </a:r>
            <a:r>
              <a:rPr lang="en-US" dirty="0" smtClean="0"/>
              <a:t>Cunningham, </a:t>
            </a:r>
            <a:r>
              <a:rPr lang="en-US" dirty="0"/>
              <a:t>Geoff </a:t>
            </a:r>
            <a:r>
              <a:rPr lang="en-US" dirty="0" smtClean="0"/>
              <a:t>Bailey, Frankie </a:t>
            </a:r>
            <a:r>
              <a:rPr lang="en-US" dirty="0"/>
              <a:t>Paine, Julie </a:t>
            </a:r>
            <a:r>
              <a:rPr lang="en-US" dirty="0" smtClean="0"/>
              <a:t>Smith</a:t>
            </a: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Rothamsted </a:t>
            </a:r>
            <a:r>
              <a:rPr lang="en-US" dirty="0" smtClean="0">
                <a:solidFill>
                  <a:srgbClr val="0070C0"/>
                </a:solidFill>
              </a:rPr>
              <a:t>Research: </a:t>
            </a:r>
          </a:p>
          <a:p>
            <a:pPr algn="l"/>
            <a:r>
              <a:rPr lang="en-US" dirty="0" smtClean="0"/>
              <a:t>Jon </a:t>
            </a:r>
            <a:r>
              <a:rPr lang="en-US" dirty="0" smtClean="0"/>
              <a:t>West, </a:t>
            </a:r>
            <a:r>
              <a:rPr lang="en-US" dirty="0" smtClean="0"/>
              <a:t>Gail Canning</a:t>
            </a: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AHDB:</a:t>
            </a:r>
          </a:p>
          <a:p>
            <a:pPr algn="l"/>
            <a:r>
              <a:rPr lang="en-US" dirty="0" smtClean="0"/>
              <a:t>Bastiaan Brak, Catherine Harries</a:t>
            </a:r>
          </a:p>
        </p:txBody>
      </p:sp>
      <p:pic>
        <p:nvPicPr>
          <p:cNvPr id="4" name="Picture 4" descr="AHDB Cereals and Oilsee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607" y="1643009"/>
            <a:ext cx="1240854" cy="66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985" y="1651216"/>
            <a:ext cx="1246832" cy="73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30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3591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615" y="1158717"/>
            <a:ext cx="6315021" cy="529587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Sclerotinia outbreaks </a:t>
            </a:r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are difficult to </a:t>
            </a: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</a:p>
          <a:p>
            <a:pPr>
              <a:lnSpc>
                <a:spcPct val="110000"/>
              </a:lnSpc>
            </a:pP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range </a:t>
            </a:r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crops are susceptible</a:t>
            </a:r>
            <a:endParaRPr lang="en-GB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Occasional </a:t>
            </a:r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major outbreaks with 50-80% loss</a:t>
            </a:r>
          </a:p>
          <a:p>
            <a:pPr>
              <a:lnSpc>
                <a:spcPct val="110000"/>
              </a:lnSpc>
            </a:pP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1-5</a:t>
            </a:r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% incidence every year in </a:t>
            </a: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affected OSR crops</a:t>
            </a:r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inoculum build up</a:t>
            </a:r>
          </a:p>
          <a:p>
            <a:pPr>
              <a:lnSpc>
                <a:spcPct val="110000"/>
              </a:lnSpc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 duration of flowering in OSR </a:t>
            </a:r>
          </a:p>
          <a:p>
            <a:pPr>
              <a:lnSpc>
                <a:spcPct val="110000"/>
              </a:lnSpc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Infection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risk phase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&gt; 3 weeks</a:t>
            </a:r>
          </a:p>
          <a:p>
            <a:pPr>
              <a:lnSpc>
                <a:spcPct val="110000"/>
              </a:lnSpc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Good forecasting allows timing of sprays, if needed: 1</a:t>
            </a:r>
            <a:r>
              <a:rPr lang="en-GB" sz="2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and 2</a:t>
            </a:r>
            <a:r>
              <a:rPr lang="en-GB" sz="2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sprays</a:t>
            </a:r>
          </a:p>
          <a:p>
            <a:pPr>
              <a:lnSpc>
                <a:spcPct val="110000"/>
              </a:lnSpc>
            </a:pPr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relies </a:t>
            </a:r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on foliar </a:t>
            </a: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fungicides</a:t>
            </a: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523946" y="365126"/>
            <a:ext cx="2465307" cy="4904302"/>
            <a:chOff x="6354843" y="363538"/>
            <a:chExt cx="2465307" cy="4904302"/>
          </a:xfrm>
        </p:grpSpPr>
        <p:pic>
          <p:nvPicPr>
            <p:cNvPr id="5" name="Picture 5" descr="Pics 005woollyste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5804" y="363538"/>
              <a:ext cx="1067060" cy="2110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 descr="Sclerotinia on pea pod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6" b="1513"/>
            <a:stretch/>
          </p:blipFill>
          <p:spPr bwMode="auto">
            <a:xfrm>
              <a:off x="7428174" y="363538"/>
              <a:ext cx="1391976" cy="1587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potato stem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5" t="689"/>
            <a:stretch/>
          </p:blipFill>
          <p:spPr bwMode="auto">
            <a:xfrm>
              <a:off x="7422865" y="1889759"/>
              <a:ext cx="1391976" cy="2022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P1000920 lettuce scler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" t="17465" r="2335" b="11464"/>
            <a:stretch/>
          </p:blipFill>
          <p:spPr bwMode="auto">
            <a:xfrm>
              <a:off x="6355804" y="3904106"/>
              <a:ext cx="2459037" cy="1363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P1250009 carrot scler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9" r="32836"/>
            <a:stretch/>
          </p:blipFill>
          <p:spPr bwMode="auto">
            <a:xfrm>
              <a:off x="6354843" y="2377440"/>
              <a:ext cx="1070085" cy="1535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594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ChangeArrowheads="1"/>
          </p:cNvSpPr>
          <p:nvPr/>
        </p:nvSpPr>
        <p:spPr bwMode="auto">
          <a:xfrm>
            <a:off x="615950" y="-2419350"/>
            <a:ext cx="2159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72419" name="Group 3"/>
          <p:cNvGraphicFramePr>
            <a:graphicFrameLocks noGrp="1"/>
          </p:cNvGraphicFramePr>
          <p:nvPr/>
        </p:nvGraphicFramePr>
        <p:xfrm>
          <a:off x="666750" y="-2368550"/>
          <a:ext cx="2108200" cy="487680"/>
        </p:xfrm>
        <a:graphic>
          <a:graphicData uri="http://schemas.openxmlformats.org/drawingml/2006/table">
            <a:tbl>
              <a:tblPr/>
              <a:tblGrid>
                <a:gridCol w="2108200"/>
              </a:tblGrid>
              <a:tr h="1905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40000"/>
                        <a:buFont typeface="Wingdings" panose="05000000000000000000" pitchFamily="2" charset="2"/>
                        <a:defRPr sz="2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indent="-220663" algn="l">
                        <a:spcBef>
                          <a:spcPct val="20000"/>
                        </a:spcBef>
                        <a:buSzPct val="40000"/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indent="-455613" algn="l">
                        <a:spcBef>
                          <a:spcPct val="20000"/>
                        </a:spcBef>
                        <a:buSzPct val="40000"/>
                        <a:buFont typeface="Wingdings" panose="05000000000000000000" pitchFamily="2" charset="2"/>
                        <a:defRPr sz="2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indent="-677863" algn="l">
                        <a:spcBef>
                          <a:spcPct val="20000"/>
                        </a:spcBef>
                        <a:buSzPct val="40000"/>
                        <a:buFont typeface="Wingdings" panose="05000000000000000000" pitchFamily="2" charset="2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indent="-927100" algn="l">
                        <a:spcBef>
                          <a:spcPct val="20000"/>
                        </a:spcBef>
                        <a:buSzPct val="40000"/>
                        <a:buFont typeface="Wingdings" panose="05000000000000000000" pitchFamily="2" charset="2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indent="-927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buFont typeface="Wingdings" panose="05000000000000000000" pitchFamily="2" charset="2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indent="-927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buFont typeface="Wingdings" panose="05000000000000000000" pitchFamily="2" charset="2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indent="-927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buFont typeface="Wingdings" panose="05000000000000000000" pitchFamily="2" charset="2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indent="-927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buFont typeface="Wingdings" panose="05000000000000000000" pitchFamily="2" charset="2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4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72425" name="Picture 9" descr="P11205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t="11139"/>
          <a:stretch>
            <a:fillRect/>
          </a:stretch>
        </p:blipFill>
        <p:spPr bwMode="auto">
          <a:xfrm>
            <a:off x="5867400" y="3716338"/>
            <a:ext cx="3097213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2426" name="Picture 10" descr="P11206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8" r="21202" b="-1306"/>
          <a:stretch>
            <a:fillRect/>
          </a:stretch>
        </p:blipFill>
        <p:spPr bwMode="auto">
          <a:xfrm>
            <a:off x="6804025" y="188913"/>
            <a:ext cx="2089150" cy="2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2429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7" t="-1515" r="29984" b="25177"/>
          <a:stretch>
            <a:fillRect/>
          </a:stretch>
        </p:blipFill>
        <p:spPr bwMode="auto">
          <a:xfrm>
            <a:off x="3073465" y="884566"/>
            <a:ext cx="1482725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2430" name="Object 7"/>
          <p:cNvGraphicFramePr>
            <a:graphicFrameLocks noGrp="1" noChangeAspect="1"/>
          </p:cNvGraphicFramePr>
          <p:nvPr>
            <p:ph/>
          </p:nvPr>
        </p:nvGraphicFramePr>
        <p:xfrm>
          <a:off x="5003800" y="260350"/>
          <a:ext cx="1728788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Photo Editor Photo" r:id="rId7" imgW="2610214" imgH="2933333" progId="">
                  <p:embed/>
                </p:oleObj>
              </mc:Choice>
              <mc:Fallback>
                <p:oleObj name="Photo Editor Photo" r:id="rId7" imgW="2610214" imgH="29333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60350"/>
                        <a:ext cx="1728788" cy="187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2431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4" y="4095750"/>
            <a:ext cx="168751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2432" name="Text Box 16"/>
          <p:cNvSpPr txBox="1">
            <a:spLocks noChangeArrowheads="1"/>
          </p:cNvSpPr>
          <p:nvPr/>
        </p:nvSpPr>
        <p:spPr bwMode="auto">
          <a:xfrm>
            <a:off x="9734" y="0"/>
            <a:ext cx="40930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/>
          <a:p>
            <a:pPr algn="l" eaLnBrk="1" hangingPunct="1"/>
            <a:r>
              <a:rPr lang="en-GB" altLang="en-US" sz="32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Sclerotinia infection in oilseed rape</a:t>
            </a:r>
            <a:endParaRPr lang="en-GB" altLang="en-US" sz="32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72433" name="Text Box 17" descr="wheates3"/>
          <p:cNvSpPr txBox="1">
            <a:spLocks noChangeArrowheads="1"/>
          </p:cNvSpPr>
          <p:nvPr/>
        </p:nvSpPr>
        <p:spPr bwMode="auto">
          <a:xfrm>
            <a:off x="179388" y="4714974"/>
            <a:ext cx="15113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0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l"/>
            <a:r>
              <a:rPr lang="en-GB" alt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Sclerotia in stems</a:t>
            </a:r>
            <a:endParaRPr lang="en-GB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72434" name="Text Box 18" descr="wheates3"/>
          <p:cNvSpPr txBox="1">
            <a:spLocks noChangeArrowheads="1"/>
          </p:cNvSpPr>
          <p:nvPr/>
        </p:nvSpPr>
        <p:spPr bwMode="auto">
          <a:xfrm>
            <a:off x="7031421" y="2890044"/>
            <a:ext cx="15651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0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/>
          <a:p>
            <a:pPr algn="l"/>
            <a:r>
              <a:rPr lang="en-GB" alt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Infection starts</a:t>
            </a:r>
            <a:endParaRPr lang="en-GB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 Box 17" descr="wheates3"/>
          <p:cNvSpPr txBox="1">
            <a:spLocks noChangeArrowheads="1"/>
          </p:cNvSpPr>
          <p:nvPr/>
        </p:nvSpPr>
        <p:spPr bwMode="auto">
          <a:xfrm>
            <a:off x="2419795" y="5451178"/>
            <a:ext cx="1511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0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l"/>
            <a:r>
              <a:rPr lang="en-GB" alt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Stem lesion development</a:t>
            </a:r>
            <a:endParaRPr lang="en-GB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-416" r="-3744" b="12277"/>
          <a:stretch/>
        </p:blipFill>
        <p:spPr>
          <a:xfrm rot="5400000">
            <a:off x="-387727" y="2335795"/>
            <a:ext cx="2932176" cy="1937437"/>
          </a:xfrm>
          <a:prstGeom prst="rect">
            <a:avLst/>
          </a:prstGeom>
        </p:spPr>
      </p:pic>
      <p:sp>
        <p:nvSpPr>
          <p:cNvPr id="17" name="Text Box 17" descr="wheates3"/>
          <p:cNvSpPr txBox="1">
            <a:spLocks noChangeArrowheads="1"/>
          </p:cNvSpPr>
          <p:nvPr/>
        </p:nvSpPr>
        <p:spPr bwMode="auto">
          <a:xfrm>
            <a:off x="2236450" y="1113994"/>
            <a:ext cx="89300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0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/>
          <a:p>
            <a:pPr algn="l"/>
            <a:r>
              <a:rPr lang="en-GB" alt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Apothecia</a:t>
            </a:r>
            <a:endParaRPr lang="en-GB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 rot="19809482">
            <a:off x="2084668" y="2138364"/>
            <a:ext cx="817557" cy="13811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 rot="20323426">
            <a:off x="4135717" y="660837"/>
            <a:ext cx="817557" cy="13811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 rot="1313566">
            <a:off x="6328069" y="1562829"/>
            <a:ext cx="1077472" cy="13944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 rot="5400000">
            <a:off x="8293444" y="3200335"/>
            <a:ext cx="751680" cy="145389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 rot="12257333">
            <a:off x="1934414" y="5124816"/>
            <a:ext cx="1559608" cy="126499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 rot="10381929">
            <a:off x="5296707" y="6077311"/>
            <a:ext cx="817557" cy="13811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Box 17" descr="wheates3"/>
          <p:cNvSpPr txBox="1">
            <a:spLocks noChangeArrowheads="1"/>
          </p:cNvSpPr>
          <p:nvPr/>
        </p:nvSpPr>
        <p:spPr bwMode="auto">
          <a:xfrm>
            <a:off x="5329959" y="2120901"/>
            <a:ext cx="89300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0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/>
          <a:p>
            <a:pPr algn="l"/>
            <a:r>
              <a:rPr lang="en-GB" alt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Spores</a:t>
            </a:r>
            <a:endParaRPr lang="en-GB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349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62" y="122704"/>
            <a:ext cx="8182126" cy="1182178"/>
          </a:xfrm>
        </p:spPr>
        <p:txBody>
          <a:bodyPr>
            <a:normAutofit/>
          </a:bodyPr>
          <a:lstStyle/>
          <a:p>
            <a:r>
              <a:rPr lang="en-GB" altLang="en-US" sz="3200" b="1" dirty="0">
                <a:solidFill>
                  <a:srgbClr val="009999"/>
                </a:solidFill>
                <a:latin typeface="Arial" panose="020B0604020202020204" pitchFamily="34" charset="0"/>
              </a:rPr>
              <a:t>Forecasting </a:t>
            </a:r>
            <a:r>
              <a:rPr lang="en-GB" altLang="en-US" sz="3200" b="1" dirty="0" smtClean="0">
                <a:solidFill>
                  <a:srgbClr val="009999"/>
                </a:solidFill>
                <a:latin typeface="Arial" panose="020B0604020202020204" pitchFamily="34" charset="0"/>
              </a:rPr>
              <a:t>sclerotinia </a:t>
            </a:r>
            <a:r>
              <a:rPr lang="en-GB" altLang="en-US" sz="3200" b="1" dirty="0">
                <a:solidFill>
                  <a:srgbClr val="009999"/>
                </a:solidFill>
                <a:latin typeface="Arial" panose="020B0604020202020204" pitchFamily="34" charset="0"/>
              </a:rPr>
              <a:t>in oilseed rape: </a:t>
            </a:r>
            <a:r>
              <a:rPr lang="en-GB" altLang="en-US" sz="3200" b="1" dirty="0" smtClean="0">
                <a:solidFill>
                  <a:srgbClr val="009999"/>
                </a:solidFill>
                <a:latin typeface="Arial" panose="020B0604020202020204" pitchFamily="34" charset="0"/>
              </a:rPr>
              <a:t>risk factors and predictions</a:t>
            </a:r>
            <a:endParaRPr lang="en-GB" altLang="en-US" sz="3200" b="1" dirty="0">
              <a:solidFill>
                <a:srgbClr val="009999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643" y="1200365"/>
            <a:ext cx="4879113" cy="473456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altLang="en-US" sz="4400" b="1" dirty="0"/>
              <a:t>Risk factors</a:t>
            </a:r>
          </a:p>
          <a:p>
            <a:pPr marL="0" indent="0">
              <a:buNone/>
            </a:pPr>
            <a:r>
              <a:rPr lang="en-GB" altLang="en-US" sz="4400" dirty="0"/>
              <a:t>Crop flowering stage</a:t>
            </a:r>
          </a:p>
          <a:p>
            <a:pPr marL="0" indent="0">
              <a:buNone/>
            </a:pPr>
            <a:r>
              <a:rPr lang="en-GB" altLang="en-US" sz="4400" dirty="0"/>
              <a:t>Germinated sclerotia</a:t>
            </a:r>
          </a:p>
          <a:p>
            <a:pPr marL="0" indent="0">
              <a:buNone/>
            </a:pPr>
            <a:r>
              <a:rPr lang="en-GB" altLang="en-US" sz="4400" b="1" dirty="0" smtClean="0">
                <a:solidFill>
                  <a:srgbClr val="FF0000"/>
                </a:solidFill>
              </a:rPr>
              <a:t>*</a:t>
            </a:r>
            <a:r>
              <a:rPr lang="en-GB" altLang="en-US" sz="4400" dirty="0" smtClean="0"/>
              <a:t>Spore </a:t>
            </a:r>
            <a:r>
              <a:rPr lang="en-GB" altLang="en-US" sz="4400" dirty="0"/>
              <a:t>inoculum levels: on petals or in air</a:t>
            </a:r>
          </a:p>
          <a:p>
            <a:pPr marL="0" indent="0">
              <a:buNone/>
            </a:pPr>
            <a:r>
              <a:rPr lang="en-GB" altLang="en-US" sz="4400" b="1" dirty="0" smtClean="0">
                <a:solidFill>
                  <a:srgbClr val="FF0000"/>
                </a:solidFill>
              </a:rPr>
              <a:t>*</a:t>
            </a:r>
            <a:r>
              <a:rPr lang="en-GB" altLang="en-US" sz="4400" dirty="0" smtClean="0"/>
              <a:t>Current </a:t>
            </a:r>
            <a:r>
              <a:rPr lang="en-GB" altLang="en-US" sz="4400" dirty="0" smtClean="0"/>
              <a:t>weather</a:t>
            </a:r>
          </a:p>
          <a:p>
            <a:pPr marL="0" indent="0">
              <a:buNone/>
            </a:pPr>
            <a:endParaRPr lang="en-GB" altLang="en-US" sz="4400" b="1" dirty="0"/>
          </a:p>
          <a:p>
            <a:pPr marL="0" indent="0">
              <a:buNone/>
            </a:pPr>
            <a:r>
              <a:rPr lang="en-GB" altLang="en-US" sz="4400" b="1" dirty="0"/>
              <a:t>Predictions</a:t>
            </a:r>
          </a:p>
          <a:p>
            <a:pPr marL="0" indent="0">
              <a:buNone/>
            </a:pPr>
            <a:r>
              <a:rPr lang="en-GB" altLang="en-US" sz="4400" dirty="0"/>
              <a:t>Date of sclerotial germination</a:t>
            </a:r>
          </a:p>
          <a:p>
            <a:pPr marL="0" indent="0">
              <a:buNone/>
            </a:pPr>
            <a:r>
              <a:rPr lang="en-GB" altLang="en-US" sz="4400" b="1" dirty="0" smtClean="0">
                <a:solidFill>
                  <a:srgbClr val="FF0000"/>
                </a:solidFill>
              </a:rPr>
              <a:t>*</a:t>
            </a:r>
            <a:r>
              <a:rPr lang="en-GB" altLang="en-US" sz="4400" dirty="0" smtClean="0"/>
              <a:t>Forecast weather</a:t>
            </a:r>
          </a:p>
          <a:p>
            <a:pPr marL="0" indent="0">
              <a:buNone/>
            </a:pPr>
            <a:endParaRPr lang="en-GB" altLang="en-US" sz="4400" baseline="30000" dirty="0"/>
          </a:p>
          <a:p>
            <a:pPr marL="0" indent="0">
              <a:buNone/>
            </a:pPr>
            <a:r>
              <a:rPr lang="en-GB" sz="4400" b="1" dirty="0" smtClean="0"/>
              <a:t>Weather-based </a:t>
            </a:r>
            <a:r>
              <a:rPr lang="en-GB" sz="4400" b="1" dirty="0"/>
              <a:t>infection alert </a:t>
            </a:r>
            <a:r>
              <a:rPr lang="en-GB" sz="4400" b="1" dirty="0" smtClean="0"/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4400" dirty="0" smtClean="0"/>
              <a:t>23 continuous hours  </a:t>
            </a:r>
            <a:r>
              <a:rPr lang="en-GB" sz="4400" b="1" u="sng" dirty="0"/>
              <a:t>&gt;</a:t>
            </a:r>
            <a:r>
              <a:rPr lang="en-GB" sz="4400" b="1" dirty="0"/>
              <a:t> 7</a:t>
            </a:r>
            <a:r>
              <a:rPr lang="en-GB" sz="4400" b="1" baseline="30000" dirty="0"/>
              <a:t>o</a:t>
            </a:r>
            <a:r>
              <a:rPr lang="en-GB" sz="4400" b="1" dirty="0"/>
              <a:t>C  </a:t>
            </a:r>
            <a:r>
              <a:rPr lang="en-GB" sz="4400" dirty="0" smtClean="0"/>
              <a:t>&amp;  RH </a:t>
            </a:r>
            <a:r>
              <a:rPr lang="en-GB" sz="4400" b="1" u="sng" dirty="0"/>
              <a:t>&gt;</a:t>
            </a:r>
            <a:r>
              <a:rPr lang="en-GB" sz="4400" b="1" dirty="0"/>
              <a:t> 80</a:t>
            </a:r>
            <a:r>
              <a:rPr lang="en-GB" sz="4400" b="1" dirty="0" smtClean="0"/>
              <a:t>%</a:t>
            </a:r>
            <a:r>
              <a:rPr lang="en-GB" sz="44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4400" dirty="0" smtClean="0"/>
              <a:t>Criteria </a:t>
            </a:r>
            <a:r>
              <a:rPr lang="en-GB" sz="4400" dirty="0"/>
              <a:t>based on: Koch </a:t>
            </a:r>
            <a:r>
              <a:rPr lang="en-GB" sz="4400" i="1" dirty="0"/>
              <a:t>et al</a:t>
            </a:r>
            <a:r>
              <a:rPr lang="en-GB" sz="4400" dirty="0"/>
              <a:t>, 2007</a:t>
            </a:r>
            <a:r>
              <a:rPr lang="en-GB" sz="1800" dirty="0"/>
              <a:t>.</a:t>
            </a:r>
          </a:p>
          <a:p>
            <a:pPr marL="0" indent="0">
              <a:buNone/>
            </a:pPr>
            <a:endParaRPr lang="en-GB" altLang="en-US" sz="1800" baseline="30000" dirty="0"/>
          </a:p>
        </p:txBody>
      </p:sp>
      <p:sp>
        <p:nvSpPr>
          <p:cNvPr id="2" name="Flowchart: Extract 1"/>
          <p:cNvSpPr/>
          <p:nvPr/>
        </p:nvSpPr>
        <p:spPr>
          <a:xfrm>
            <a:off x="6152444" y="1772971"/>
            <a:ext cx="1762154" cy="1528410"/>
          </a:xfrm>
          <a:prstGeom prst="flowChartExtra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5418805" y="3386324"/>
            <a:ext cx="134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pathogen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075" y="1195942"/>
            <a:ext cx="80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host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4889" y="3367595"/>
            <a:ext cx="1733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8541" y="2664845"/>
            <a:ext cx="1189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6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39001"/>
            <a:ext cx="9143999" cy="722695"/>
          </a:xfrm>
        </p:spPr>
        <p:txBody>
          <a:bodyPr/>
          <a:lstStyle/>
          <a:p>
            <a:r>
              <a:rPr lang="en-GB" altLang="en-US" sz="32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Inoculum: air sampler measurements, 2011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628649" y="1174653"/>
          <a:ext cx="7530613" cy="5108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2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38" y="317009"/>
            <a:ext cx="8907517" cy="552071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Weather-based risk alerts, AHDB-ADAS 2019</a:t>
            </a:r>
            <a:endParaRPr lang="en-US" sz="906" dirty="0"/>
          </a:p>
        </p:txBody>
      </p:sp>
      <p:pic>
        <p:nvPicPr>
          <p:cNvPr id="22" name="Picture 21"/>
          <p:cNvPicPr/>
          <p:nvPr/>
        </p:nvPicPr>
        <p:blipFill rotWithShape="1">
          <a:blip r:embed="rId3"/>
          <a:srcRect l="50379" t="35659" r="9161" b="6219"/>
          <a:stretch/>
        </p:blipFill>
        <p:spPr bwMode="auto">
          <a:xfrm>
            <a:off x="55179" y="1548478"/>
            <a:ext cx="9088821" cy="48794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600714" y="1267468"/>
            <a:ext cx="339466" cy="28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34" dirty="0">
                <a:solidFill>
                  <a:schemeClr val="bg1"/>
                </a:solidFill>
              </a:rPr>
              <a:t>19 April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22781" y="1267468"/>
            <a:ext cx="339466" cy="28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34" dirty="0">
                <a:solidFill>
                  <a:schemeClr val="bg1"/>
                </a:solidFill>
              </a:rPr>
              <a:t>15 April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61731" y="1260963"/>
            <a:ext cx="339466" cy="28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34" dirty="0">
                <a:solidFill>
                  <a:schemeClr val="bg1"/>
                </a:solidFill>
              </a:rPr>
              <a:t>10 April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17742" y="2486774"/>
            <a:ext cx="339466" cy="28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34" dirty="0">
                <a:solidFill>
                  <a:schemeClr val="bg1"/>
                </a:solidFill>
              </a:rPr>
              <a:t>29 May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63245" y="2492432"/>
            <a:ext cx="339466" cy="28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34" dirty="0">
                <a:solidFill>
                  <a:schemeClr val="bg1"/>
                </a:solidFill>
              </a:rPr>
              <a:t>23 May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14081" y="2486774"/>
            <a:ext cx="339466" cy="28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34" dirty="0">
                <a:solidFill>
                  <a:schemeClr val="bg1"/>
                </a:solidFill>
              </a:rPr>
              <a:t>16 May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61731" y="2492432"/>
            <a:ext cx="339466" cy="28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34" dirty="0">
                <a:solidFill>
                  <a:schemeClr val="bg1"/>
                </a:solidFill>
              </a:rPr>
              <a:t>7 May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63362" t="12150" r="7500" b="76319"/>
          <a:stretch/>
        </p:blipFill>
        <p:spPr>
          <a:xfrm>
            <a:off x="0" y="835225"/>
            <a:ext cx="8757259" cy="11389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137" y="1813034"/>
            <a:ext cx="3630883" cy="1611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58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27" y="212555"/>
            <a:ext cx="9063373" cy="544189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Weather-based risk alerts, AHDB-ADAS 2019</a:t>
            </a:r>
            <a:r>
              <a:rPr lang="en-GB" dirty="0" smtClean="0"/>
              <a:t>		</a:t>
            </a:r>
            <a:endParaRPr lang="en-US" sz="906" dirty="0"/>
          </a:p>
        </p:txBody>
      </p:sp>
      <p:sp>
        <p:nvSpPr>
          <p:cNvPr id="8" name="TextBox 7"/>
          <p:cNvSpPr txBox="1"/>
          <p:nvPr/>
        </p:nvSpPr>
        <p:spPr>
          <a:xfrm>
            <a:off x="5596278" y="1261449"/>
            <a:ext cx="339466" cy="28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34" dirty="0">
                <a:solidFill>
                  <a:schemeClr val="bg1"/>
                </a:solidFill>
              </a:rPr>
              <a:t>29 April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00714" y="1267468"/>
            <a:ext cx="339466" cy="28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34" dirty="0">
                <a:solidFill>
                  <a:schemeClr val="bg1"/>
                </a:solidFill>
              </a:rPr>
              <a:t>19 April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22781" y="1267468"/>
            <a:ext cx="339466" cy="28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34" dirty="0">
                <a:solidFill>
                  <a:schemeClr val="bg1"/>
                </a:solidFill>
              </a:rPr>
              <a:t>15 April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61731" y="1260963"/>
            <a:ext cx="339466" cy="28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34" dirty="0">
                <a:solidFill>
                  <a:schemeClr val="bg1"/>
                </a:solidFill>
              </a:rPr>
              <a:t>10 April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17742" y="2486774"/>
            <a:ext cx="339466" cy="28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34" dirty="0">
                <a:solidFill>
                  <a:schemeClr val="bg1"/>
                </a:solidFill>
              </a:rPr>
              <a:t>29 May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63245" y="2492432"/>
            <a:ext cx="339466" cy="28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34" dirty="0">
                <a:solidFill>
                  <a:schemeClr val="bg1"/>
                </a:solidFill>
              </a:rPr>
              <a:t>23 May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14081" y="2486774"/>
            <a:ext cx="339466" cy="28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34" dirty="0">
                <a:solidFill>
                  <a:schemeClr val="bg1"/>
                </a:solidFill>
              </a:rPr>
              <a:t>16 May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61731" y="2492432"/>
            <a:ext cx="339466" cy="28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34" dirty="0">
                <a:solidFill>
                  <a:schemeClr val="bg1"/>
                </a:solidFill>
              </a:rPr>
              <a:t>7 May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852" t="17701" r="11455" b="48276"/>
          <a:stretch/>
        </p:blipFill>
        <p:spPr>
          <a:xfrm>
            <a:off x="80627" y="945652"/>
            <a:ext cx="8965235" cy="54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38" y="317009"/>
            <a:ext cx="8907517" cy="552071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Weather-based risk alerts, AHDB-ADAS 2019</a:t>
            </a:r>
            <a:endParaRPr lang="en-US" sz="906" dirty="0"/>
          </a:p>
        </p:txBody>
      </p:sp>
      <p:sp>
        <p:nvSpPr>
          <p:cNvPr id="25" name="TextBox 24"/>
          <p:cNvSpPr txBox="1"/>
          <p:nvPr/>
        </p:nvSpPr>
        <p:spPr>
          <a:xfrm>
            <a:off x="4600714" y="1267468"/>
            <a:ext cx="339466" cy="28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34" dirty="0">
                <a:solidFill>
                  <a:schemeClr val="bg1"/>
                </a:solidFill>
              </a:rPr>
              <a:t>19 April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22781" y="1267468"/>
            <a:ext cx="339466" cy="28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34" dirty="0">
                <a:solidFill>
                  <a:schemeClr val="bg1"/>
                </a:solidFill>
              </a:rPr>
              <a:t>15 April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61731" y="1260963"/>
            <a:ext cx="339466" cy="28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34" dirty="0">
                <a:solidFill>
                  <a:schemeClr val="bg1"/>
                </a:solidFill>
              </a:rPr>
              <a:t>10 April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17742" y="2486774"/>
            <a:ext cx="339466" cy="28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34" dirty="0">
                <a:solidFill>
                  <a:schemeClr val="bg1"/>
                </a:solidFill>
              </a:rPr>
              <a:t>29 May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63245" y="2492432"/>
            <a:ext cx="339466" cy="28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34" dirty="0">
                <a:solidFill>
                  <a:schemeClr val="bg1"/>
                </a:solidFill>
              </a:rPr>
              <a:t>23 May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14081" y="2486774"/>
            <a:ext cx="339466" cy="28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34" dirty="0">
                <a:solidFill>
                  <a:schemeClr val="bg1"/>
                </a:solidFill>
              </a:rPr>
              <a:t>16 May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61731" y="2492432"/>
            <a:ext cx="339466" cy="28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34" dirty="0">
                <a:solidFill>
                  <a:schemeClr val="bg1"/>
                </a:solidFill>
              </a:rPr>
              <a:t>7 May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3362" t="9146" r="7500" b="34262"/>
          <a:stretch/>
        </p:blipFill>
        <p:spPr>
          <a:xfrm>
            <a:off x="102962" y="858253"/>
            <a:ext cx="8757259" cy="559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3802"/>
            <a:ext cx="8914728" cy="831662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spray saving with alerts, 2010-2018</a:t>
            </a:r>
            <a:endParaRPr lang="en-GB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739325"/>
              </p:ext>
            </p:extLst>
          </p:nvPr>
        </p:nvGraphicFramePr>
        <p:xfrm>
          <a:off x="518291" y="1679027"/>
          <a:ext cx="7315200" cy="418689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712882"/>
                <a:gridCol w="1843024"/>
                <a:gridCol w="2759294"/>
              </a:tblGrid>
              <a:tr h="8421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Timing of fungicide treatment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Crops treated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Average sclerotinia incidence %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177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Untreated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177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Early-flower, all  (23)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177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Inoculum alert  (18)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177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Weather alert  (18)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445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Inoculum AND weather alert  (17)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52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libri">
  <a:themeElements>
    <a:clrScheme name="ADAS Custom">
      <a:dk1>
        <a:srgbClr val="575756"/>
      </a:dk1>
      <a:lt1>
        <a:sysClr val="window" lastClr="FFFFFF"/>
      </a:lt1>
      <a:dk2>
        <a:srgbClr val="000000"/>
      </a:dk2>
      <a:lt2>
        <a:srgbClr val="E7E6E6"/>
      </a:lt2>
      <a:accent1>
        <a:srgbClr val="005FAA"/>
      </a:accent1>
      <a:accent2>
        <a:srgbClr val="0DA4A3"/>
      </a:accent2>
      <a:accent3>
        <a:srgbClr val="A7C81E"/>
      </a:accent3>
      <a:accent4>
        <a:srgbClr val="55BFCC"/>
      </a:accent4>
      <a:accent5>
        <a:srgbClr val="F08D0C"/>
      </a:accent5>
      <a:accent6>
        <a:srgbClr val="FBEA27"/>
      </a:accent6>
      <a:hlink>
        <a:srgbClr val="0DA4A3"/>
      </a:hlink>
      <a:folHlink>
        <a:srgbClr val="A7C81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AS ppt template without Gotham 2015" id="{0765ED0A-F850-4AC1-9B34-F57C45D8B9B0}" vid="{3172A3B1-DC3B-4061-BCF7-313CE5B02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ADAS ppt template without Gotham 2015</Template>
  <TotalTime>1013</TotalTime>
  <Words>576</Words>
  <Application>Microsoft Office PowerPoint</Application>
  <PresentationFormat>On-screen Show (4:3)</PresentationFormat>
  <Paragraphs>134</Paragraphs>
  <Slides>12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Calibri Light</vt:lpstr>
      <vt:lpstr>Arial</vt:lpstr>
      <vt:lpstr>Wingdings</vt:lpstr>
      <vt:lpstr>Gotham</vt:lpstr>
      <vt:lpstr>Calibri</vt:lpstr>
      <vt:lpstr>Picture</vt:lpstr>
      <vt:lpstr>Photo Editor Photo</vt:lpstr>
      <vt:lpstr>Monitoring the risk of sclerotinia infection in UK oilseed rape </vt:lpstr>
      <vt:lpstr>Introduction</vt:lpstr>
      <vt:lpstr>PowerPoint Presentation</vt:lpstr>
      <vt:lpstr>Forecasting sclerotinia in oilseed rape: risk factors and predictions</vt:lpstr>
      <vt:lpstr>Inoculum: air sampler measurements, 2011</vt:lpstr>
      <vt:lpstr>Weather-based risk alerts, AHDB-ADAS 2019</vt:lpstr>
      <vt:lpstr>Weather-based risk alerts, AHDB-ADAS 2019  </vt:lpstr>
      <vt:lpstr>Weather-based risk alerts, AHDB-ADAS 2019</vt:lpstr>
      <vt:lpstr>Potential spray saving with alerts, 2010-2018</vt:lpstr>
      <vt:lpstr>Key messages</vt:lpstr>
      <vt:lpstr>Further work</vt:lpstr>
      <vt:lpstr>Thank you</vt:lpstr>
    </vt:vector>
  </TitlesOfParts>
  <Company>ADAS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sentence case</dc:title>
  <dc:creator>Caroline Young</dc:creator>
  <cp:lastModifiedBy>Caroline Young</cp:lastModifiedBy>
  <cp:revision>82</cp:revision>
  <cp:lastPrinted>2019-11-25T13:07:40Z</cp:lastPrinted>
  <dcterms:created xsi:type="dcterms:W3CDTF">2017-10-24T08:54:09Z</dcterms:created>
  <dcterms:modified xsi:type="dcterms:W3CDTF">2019-11-25T13:45:19Z</dcterms:modified>
</cp:coreProperties>
</file>