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9"/>
  </p:notesMasterIdLst>
  <p:sldIdLst>
    <p:sldId id="266" r:id="rId2"/>
    <p:sldId id="335" r:id="rId3"/>
    <p:sldId id="273" r:id="rId4"/>
    <p:sldId id="300" r:id="rId5"/>
    <p:sldId id="287" r:id="rId6"/>
    <p:sldId id="267" r:id="rId7"/>
    <p:sldId id="268" r:id="rId8"/>
    <p:sldId id="344" r:id="rId9"/>
    <p:sldId id="275" r:id="rId10"/>
    <p:sldId id="289" r:id="rId11"/>
    <p:sldId id="265" r:id="rId12"/>
    <p:sldId id="263" r:id="rId13"/>
    <p:sldId id="276" r:id="rId14"/>
    <p:sldId id="277" r:id="rId15"/>
    <p:sldId id="296" r:id="rId16"/>
    <p:sldId id="278" r:id="rId17"/>
    <p:sldId id="291" r:id="rId18"/>
    <p:sldId id="292" r:id="rId19"/>
    <p:sldId id="293" r:id="rId20"/>
    <p:sldId id="294" r:id="rId21"/>
    <p:sldId id="295" r:id="rId22"/>
    <p:sldId id="297" r:id="rId23"/>
    <p:sldId id="298" r:id="rId24"/>
    <p:sldId id="299" r:id="rId25"/>
    <p:sldId id="305" r:id="rId26"/>
    <p:sldId id="302" r:id="rId27"/>
    <p:sldId id="303" r:id="rId28"/>
    <p:sldId id="339" r:id="rId29"/>
    <p:sldId id="316" r:id="rId30"/>
    <p:sldId id="308" r:id="rId31"/>
    <p:sldId id="310" r:id="rId32"/>
    <p:sldId id="315" r:id="rId33"/>
    <p:sldId id="314" r:id="rId34"/>
    <p:sldId id="309" r:id="rId35"/>
    <p:sldId id="336" r:id="rId36"/>
    <p:sldId id="318" r:id="rId37"/>
    <p:sldId id="337" r:id="rId38"/>
    <p:sldId id="317" r:id="rId39"/>
    <p:sldId id="319" r:id="rId40"/>
    <p:sldId id="321" r:id="rId41"/>
    <p:sldId id="340" r:id="rId42"/>
    <p:sldId id="338" r:id="rId43"/>
    <p:sldId id="320" r:id="rId44"/>
    <p:sldId id="323" r:id="rId45"/>
    <p:sldId id="324" r:id="rId46"/>
    <p:sldId id="326" r:id="rId47"/>
    <p:sldId id="327" r:id="rId48"/>
    <p:sldId id="343" r:id="rId49"/>
    <p:sldId id="325" r:id="rId50"/>
    <p:sldId id="341" r:id="rId51"/>
    <p:sldId id="328" r:id="rId52"/>
    <p:sldId id="329" r:id="rId53"/>
    <p:sldId id="330" r:id="rId54"/>
    <p:sldId id="331" r:id="rId55"/>
    <p:sldId id="332" r:id="rId56"/>
    <p:sldId id="333" r:id="rId57"/>
    <p:sldId id="33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62A889-CBD4-4FC4-9E54-B18597A598C8}" type="datetimeFigureOut">
              <a:rPr lang="en-GB" smtClean="0"/>
              <a:pPr/>
              <a:t>17/02/2012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538C3A-E380-4836-93A6-9DD06C9C1B66}" type="slidenum">
              <a:rPr lang="en-GB" smtClean="0"/>
              <a:pPr/>
              <a:t>‹#›</a:t>
            </a:fld>
            <a:endParaRPr lang="en-GB"/>
          </a:p>
        </p:txBody>
      </p:sp>
    </p:spTree>
    <p:extLst>
      <p:ext uri="{BB962C8B-B14F-4D97-AF65-F5344CB8AC3E}">
        <p14:creationId xmlns:p14="http://schemas.microsoft.com/office/powerpoint/2010/main" xmlns="" val="135230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C3F3A5-866D-4E7D-AF96-C933731E7EE5}"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54476BC-FAF6-4E60-BE74-51CF4836EE59}"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79EBA09-34A5-45B3-9394-48BC01335284}" type="slidenum">
              <a:rPr lang="en-US" smtClean="0"/>
              <a:pPr>
                <a:defRPr/>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FB5CD0A-02B1-471D-BE28-4BE4C79E6997}" type="datetimeFigureOut">
              <a:rPr lang="en-GB" smtClean="0"/>
              <a:pPr/>
              <a:t>17/02/2012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11C3FA-2CDC-4AEF-BC30-EC020BC1A40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A11C3FA-2CDC-4AEF-BC30-EC020BC1A40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A11C3FA-2CDC-4AEF-BC30-EC020BC1A40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A11C3FA-2CDC-4AEF-BC30-EC020BC1A405}"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0A11C3FA-2CDC-4AEF-BC30-EC020BC1A405}"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0A11C3FA-2CDC-4AEF-BC30-EC020BC1A405}"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0A11C3FA-2CDC-4AEF-BC30-EC020BC1A405}"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0A11C3FA-2CDC-4AEF-BC30-EC020BC1A405}"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FB5CD0A-02B1-471D-BE28-4BE4C79E6997}" type="datetimeFigureOut">
              <a:rPr lang="en-GB" smtClean="0"/>
              <a:pPr/>
              <a:t>17/02/2012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0A11C3FA-2CDC-4AEF-BC30-EC020BC1A40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B5CD0A-02B1-471D-BE28-4BE4C79E6997}" type="datetimeFigureOut">
              <a:rPr lang="en-GB" smtClean="0"/>
              <a:pPr/>
              <a:t>17/02/2012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0A11C3FA-2CDC-4AEF-BC30-EC020BC1A405}"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FB5CD0A-02B1-471D-BE28-4BE4C79E6997}" type="datetimeFigureOut">
              <a:rPr lang="en-GB" smtClean="0"/>
              <a:pPr/>
              <a:t>17/02/2012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11C3FA-2CDC-4AEF-BC30-EC020BC1A405}"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B5CD0A-02B1-471D-BE28-4BE4C79E6997}" type="datetimeFigureOut">
              <a:rPr lang="en-GB" smtClean="0"/>
              <a:pPr/>
              <a:t>17/02/2012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11C3FA-2CDC-4AEF-BC30-EC020BC1A40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smtClean="0"/>
              <a:t>How Can I Possibly Be Free:</a:t>
            </a:r>
            <a:br>
              <a:rPr lang="en-GB" dirty="0" smtClean="0"/>
            </a:br>
            <a:r>
              <a:rPr lang="en-GB" dirty="0" smtClean="0"/>
              <a:t>A Critique of Neurodeterminism</a:t>
            </a:r>
            <a:br>
              <a:rPr lang="en-GB" dirty="0" smtClean="0"/>
            </a:br>
            <a:endParaRPr lang="en-GB" dirty="0"/>
          </a:p>
        </p:txBody>
      </p:sp>
      <p:sp>
        <p:nvSpPr>
          <p:cNvPr id="3" name="Subtitle 2"/>
          <p:cNvSpPr>
            <a:spLocks noGrp="1"/>
          </p:cNvSpPr>
          <p:nvPr>
            <p:ph type="subTitle" idx="1"/>
          </p:nvPr>
        </p:nvSpPr>
        <p:spPr/>
        <p:txBody>
          <a:bodyPr/>
          <a:lstStyle/>
          <a:p>
            <a:pPr algn="ctr"/>
            <a:r>
              <a:rPr lang="en-GB" smtClean="0"/>
              <a:t>Raymond Tallis</a:t>
            </a:r>
            <a:endParaRPr lang="en-GB" dirty="0"/>
          </a:p>
        </p:txBody>
      </p:sp>
    </p:spTree>
    <p:extLst>
      <p:ext uri="{BB962C8B-B14F-4D97-AF65-F5344CB8AC3E}">
        <p14:creationId xmlns:p14="http://schemas.microsoft.com/office/powerpoint/2010/main" xmlns="" val="650909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(Incompatibilist) Determinism</a:t>
            </a:r>
          </a:p>
          <a:p>
            <a:endParaRPr lang="en-GB" sz="2800" dirty="0" smtClean="0"/>
          </a:p>
          <a:p>
            <a:r>
              <a:rPr lang="en-GB" sz="3600" b="1" dirty="0" smtClean="0"/>
              <a:t>Neurodeterminism: General arguments</a:t>
            </a:r>
          </a:p>
          <a:p>
            <a:endParaRPr lang="en-GB" sz="2800" dirty="0" smtClean="0"/>
          </a:p>
          <a:p>
            <a:r>
              <a:rPr lang="en-GB" sz="2800" dirty="0" smtClean="0"/>
              <a:t>Neurodeterminism: Empirical support</a:t>
            </a:r>
          </a:p>
          <a:p>
            <a:endParaRPr lang="en-GB" sz="2800" dirty="0" smtClean="0"/>
          </a:p>
          <a:p>
            <a:r>
              <a:rPr lang="en-GB" sz="2800" dirty="0" smtClean="0"/>
              <a:t>Critique of empirical data</a:t>
            </a:r>
          </a:p>
          <a:p>
            <a:pPr marL="109728" indent="0">
              <a:buNone/>
            </a:pPr>
            <a:endParaRPr lang="en-GB" dirty="0" smtClean="0"/>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(1)</a:t>
            </a:r>
            <a:endParaRPr lang="en-GB" dirty="0"/>
          </a:p>
        </p:txBody>
      </p:sp>
    </p:spTree>
    <p:extLst>
      <p:ext uri="{BB962C8B-B14F-4D97-AF65-F5344CB8AC3E}">
        <p14:creationId xmlns:p14="http://schemas.microsoft.com/office/powerpoint/2010/main" xmlns="" val="807617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GB" dirty="0" smtClean="0"/>
          </a:p>
          <a:p>
            <a:r>
              <a:rPr lang="en-GB" dirty="0" smtClean="0"/>
              <a:t>Our minds are our brains</a:t>
            </a:r>
          </a:p>
          <a:p>
            <a:endParaRPr lang="en-GB" dirty="0"/>
          </a:p>
          <a:p>
            <a:r>
              <a:rPr lang="en-GB" dirty="0" smtClean="0"/>
              <a:t>Our brains are evolved organs </a:t>
            </a:r>
          </a:p>
          <a:p>
            <a:endParaRPr lang="en-GB" dirty="0"/>
          </a:p>
          <a:p>
            <a:r>
              <a:rPr lang="en-GB" dirty="0" smtClean="0"/>
              <a:t>They are designed to maximise the replicative potential of the genome</a:t>
            </a:r>
          </a:p>
          <a:p>
            <a:endParaRPr lang="en-GB" dirty="0"/>
          </a:p>
          <a:p>
            <a:r>
              <a:rPr lang="en-GB" dirty="0" smtClean="0"/>
              <a:t>We are acting out a biological script quite different from the humanist story of ourselves as conscious agents</a:t>
            </a:r>
            <a:endParaRPr lang="en-GB" dirty="0"/>
          </a:p>
        </p:txBody>
      </p:sp>
      <p:sp>
        <p:nvSpPr>
          <p:cNvPr id="3" name="Title 2"/>
          <p:cNvSpPr>
            <a:spLocks noGrp="1"/>
          </p:cNvSpPr>
          <p:nvPr>
            <p:ph type="title"/>
          </p:nvPr>
        </p:nvSpPr>
        <p:spPr/>
        <p:txBody>
          <a:bodyPr>
            <a:normAutofit fontScale="90000"/>
          </a:bodyPr>
          <a:lstStyle/>
          <a:p>
            <a:pPr algn="ctr"/>
            <a:r>
              <a:rPr lang="en-GB" dirty="0" smtClean="0"/>
              <a:t>Neurodeterminism: </a:t>
            </a:r>
            <a:br>
              <a:rPr lang="en-GB" dirty="0" smtClean="0"/>
            </a:br>
            <a:r>
              <a:rPr lang="en-GB" dirty="0" smtClean="0"/>
              <a:t>Background Assumptions</a:t>
            </a:r>
            <a:endParaRPr lang="en-GB" dirty="0"/>
          </a:p>
        </p:txBody>
      </p:sp>
    </p:spTree>
    <p:extLst>
      <p:ext uri="{BB962C8B-B14F-4D97-AF65-F5344CB8AC3E}">
        <p14:creationId xmlns:p14="http://schemas.microsoft.com/office/powerpoint/2010/main" xmlns="" val="1162190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There is only one sort of stuff, namely </a:t>
            </a:r>
            <a:r>
              <a:rPr lang="en-GB" i="1" dirty="0"/>
              <a:t>matter</a:t>
            </a:r>
            <a:r>
              <a:rPr lang="en-GB" dirty="0"/>
              <a:t> – the physical stuff 	of physics, chemistry and physiology – and the mind is somehow 	nothing but a physical phenomenon.  In short, the mind is the 	brain…  We can (in principle!) account for every mental 	phenomenon using the same physical principles, laws and raw 	materials that suffice to explain radioactivity, continental drift, 	photosynthesis, reproduction, nutrition and growth.</a:t>
            </a:r>
            <a:r>
              <a:rPr lang="en-GB" baseline="30000" dirty="0"/>
              <a:t>33  </a:t>
            </a:r>
            <a:endParaRPr lang="en-GB" dirty="0"/>
          </a:p>
        </p:txBody>
      </p:sp>
      <p:sp>
        <p:nvSpPr>
          <p:cNvPr id="3" name="Title 2"/>
          <p:cNvSpPr>
            <a:spLocks noGrp="1"/>
          </p:cNvSpPr>
          <p:nvPr>
            <p:ph type="title"/>
          </p:nvPr>
        </p:nvSpPr>
        <p:spPr/>
        <p:txBody>
          <a:bodyPr>
            <a:normAutofit fontScale="90000"/>
          </a:bodyPr>
          <a:lstStyle/>
          <a:p>
            <a:pPr algn="ctr"/>
            <a:r>
              <a:rPr lang="en-GB" dirty="0" smtClean="0"/>
              <a:t>The Metaphysics/Ontology  of Neurodeterminism </a:t>
            </a:r>
            <a:endParaRPr lang="en-GB" dirty="0"/>
          </a:p>
        </p:txBody>
      </p:sp>
    </p:spTree>
    <p:extLst>
      <p:ext uri="{BB962C8B-B14F-4D97-AF65-F5344CB8AC3E}">
        <p14:creationId xmlns:p14="http://schemas.microsoft.com/office/powerpoint/2010/main" xmlns="" val="945211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The human brain is  a machine which alone accounts for all our actions, our most private thoughts, our beliefs…All our 	actions are products of the activity of our brains. It makes no sense (in scientific terms) to try to distinguish sharply between acts that 	result from conscious attention and those that result from our reflexes or are caused by disease or damage to the brain.	</a:t>
            </a:r>
            <a:endParaRPr lang="en-GB" dirty="0" smtClean="0"/>
          </a:p>
          <a:p>
            <a:pPr marL="109728" indent="0">
              <a:buNone/>
            </a:pPr>
            <a:r>
              <a:rPr lang="en-GB" dirty="0"/>
              <a:t>	</a:t>
            </a:r>
            <a:r>
              <a:rPr lang="en-GB" dirty="0" smtClean="0"/>
              <a:t>Colin Blakemore </a:t>
            </a:r>
            <a:r>
              <a:rPr lang="en-GB" i="1" dirty="0" smtClean="0"/>
              <a:t>The Mechanics of Mind</a:t>
            </a:r>
            <a:endParaRPr lang="en-GB" dirty="0"/>
          </a:p>
        </p:txBody>
      </p:sp>
      <p:sp>
        <p:nvSpPr>
          <p:cNvPr id="3" name="Title 2"/>
          <p:cNvSpPr>
            <a:spLocks noGrp="1"/>
          </p:cNvSpPr>
          <p:nvPr>
            <p:ph type="title"/>
          </p:nvPr>
        </p:nvSpPr>
        <p:spPr/>
        <p:txBody>
          <a:bodyPr/>
          <a:lstStyle/>
          <a:p>
            <a:pPr algn="ctr"/>
            <a:r>
              <a:rPr lang="en-GB" dirty="0" smtClean="0"/>
              <a:t>Neurodeterminism</a:t>
            </a:r>
            <a:endParaRPr lang="en-GB" dirty="0"/>
          </a:p>
        </p:txBody>
      </p:sp>
    </p:spTree>
    <p:extLst>
      <p:ext uri="{BB962C8B-B14F-4D97-AF65-F5344CB8AC3E}">
        <p14:creationId xmlns:p14="http://schemas.microsoft.com/office/powerpoint/2010/main" xmlns="" val="150499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pPr marL="109728" indent="0">
              <a:buNone/>
            </a:pPr>
            <a:r>
              <a:rPr lang="en-GB" dirty="0"/>
              <a:t> </a:t>
            </a:r>
            <a:r>
              <a:rPr lang="en-GB" dirty="0" smtClean="0"/>
              <a:t>‘The  </a:t>
            </a:r>
            <a:r>
              <a:rPr lang="en-GB" dirty="0"/>
              <a:t>only connexion between willing and acting is that both come from the same unconscious </a:t>
            </a:r>
            <a:r>
              <a:rPr lang="en-GB" dirty="0" smtClean="0"/>
              <a:t>source’. </a:t>
            </a:r>
            <a:endParaRPr lang="en-GB" dirty="0"/>
          </a:p>
          <a:p>
            <a:pPr marL="109728" indent="0">
              <a:buNone/>
            </a:pPr>
            <a:endParaRPr lang="en-GB" dirty="0"/>
          </a:p>
          <a:p>
            <a:pPr marL="109728" indent="0">
              <a:buNone/>
            </a:pPr>
            <a:r>
              <a:rPr lang="en-GB" i="1" dirty="0" smtClean="0"/>
              <a:t>	The Illusion of the Conscious Will  </a:t>
            </a:r>
            <a:r>
              <a:rPr lang="en-GB" dirty="0" smtClean="0"/>
              <a:t>Daniel Wegner (Cambridge: MIT Press, 2002)</a:t>
            </a:r>
            <a:endParaRPr lang="en-GB" i="1" dirty="0"/>
          </a:p>
          <a:p>
            <a:endParaRPr lang="en-GB" dirty="0"/>
          </a:p>
        </p:txBody>
      </p:sp>
      <p:sp>
        <p:nvSpPr>
          <p:cNvPr id="3" name="Title 2"/>
          <p:cNvSpPr>
            <a:spLocks noGrp="1"/>
          </p:cNvSpPr>
          <p:nvPr>
            <p:ph type="title"/>
          </p:nvPr>
        </p:nvSpPr>
        <p:spPr/>
        <p:txBody>
          <a:bodyPr>
            <a:normAutofit fontScale="90000"/>
          </a:bodyPr>
          <a:lstStyle/>
          <a:p>
            <a:pPr algn="ctr"/>
            <a:r>
              <a:rPr lang="en-GB" dirty="0" smtClean="0"/>
              <a:t>The Neuroscience Case Against the Conscious Will</a:t>
            </a:r>
            <a:endParaRPr lang="en-GB" dirty="0"/>
          </a:p>
        </p:txBody>
      </p:sp>
    </p:spTree>
    <p:extLst>
      <p:ext uri="{BB962C8B-B14F-4D97-AF65-F5344CB8AC3E}">
        <p14:creationId xmlns:p14="http://schemas.microsoft.com/office/powerpoint/2010/main" xmlns="" val="4027098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(Incompatibilist) Determinism</a:t>
            </a:r>
          </a:p>
          <a:p>
            <a:endParaRPr lang="en-GB" sz="2800" dirty="0" smtClean="0"/>
          </a:p>
          <a:p>
            <a:r>
              <a:rPr lang="en-GB" sz="2800" dirty="0" smtClean="0"/>
              <a:t>Neurodeterminism: General arguments</a:t>
            </a:r>
          </a:p>
          <a:p>
            <a:endParaRPr lang="en-GB" sz="2800" dirty="0" smtClean="0"/>
          </a:p>
          <a:p>
            <a:r>
              <a:rPr lang="en-GB" sz="3600" b="1" dirty="0" smtClean="0"/>
              <a:t>Neurodeterminism: Empirical support</a:t>
            </a:r>
          </a:p>
          <a:p>
            <a:endParaRPr lang="en-GB" sz="2800" dirty="0" smtClean="0"/>
          </a:p>
          <a:p>
            <a:r>
              <a:rPr lang="en-GB" sz="2800" dirty="0" smtClean="0"/>
              <a:t>Critique of empirical data</a:t>
            </a:r>
          </a:p>
          <a:p>
            <a:pPr marL="109728" indent="0">
              <a:buNone/>
            </a:pPr>
            <a:endParaRPr lang="en-GB" dirty="0" smtClean="0"/>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(1)</a:t>
            </a:r>
            <a:endParaRPr lang="en-GB" dirty="0"/>
          </a:p>
        </p:txBody>
      </p:sp>
    </p:spTree>
    <p:extLst>
      <p:ext uri="{BB962C8B-B14F-4D97-AF65-F5344CB8AC3E}">
        <p14:creationId xmlns:p14="http://schemas.microsoft.com/office/powerpoint/2010/main" xmlns="" val="2716008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Methodology of studies, especially of fMRI</a:t>
            </a:r>
          </a:p>
          <a:p>
            <a:r>
              <a:rPr lang="en-GB" dirty="0" smtClean="0"/>
              <a:t>The fallibility (indeed contradictions) of the assumption that brain activity is identical with human consciousness</a:t>
            </a:r>
          </a:p>
          <a:p>
            <a:r>
              <a:rPr lang="en-GB" dirty="0" smtClean="0"/>
              <a:t>The groundlessness of the assumption that ‘if neuroscience can’t see it, it doesn’t exist’</a:t>
            </a:r>
          </a:p>
          <a:p>
            <a:r>
              <a:rPr lang="en-GB" dirty="0" smtClean="0"/>
              <a:t>The confusions between biological origins and cultural consequences</a:t>
            </a:r>
          </a:p>
          <a:p>
            <a:endParaRPr lang="en-GB" dirty="0"/>
          </a:p>
        </p:txBody>
      </p:sp>
      <p:sp>
        <p:nvSpPr>
          <p:cNvPr id="3" name="Title 2"/>
          <p:cNvSpPr>
            <a:spLocks noGrp="1"/>
          </p:cNvSpPr>
          <p:nvPr>
            <p:ph type="title"/>
          </p:nvPr>
        </p:nvSpPr>
        <p:spPr/>
        <p:txBody>
          <a:bodyPr>
            <a:normAutofit fontScale="90000"/>
          </a:bodyPr>
          <a:lstStyle/>
          <a:p>
            <a:pPr algn="ctr"/>
            <a:r>
              <a:rPr lang="en-GB" dirty="0" smtClean="0"/>
              <a:t>General Problems with Neurodeterminism</a:t>
            </a:r>
            <a:endParaRPr lang="en-GB" dirty="0"/>
          </a:p>
        </p:txBody>
      </p:sp>
    </p:spTree>
    <p:extLst>
      <p:ext uri="{BB962C8B-B14F-4D97-AF65-F5344CB8AC3E}">
        <p14:creationId xmlns:p14="http://schemas.microsoft.com/office/powerpoint/2010/main" xmlns="" val="3461609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Pitiless Detail</a:t>
            </a:r>
            <a:endParaRPr lang="en-GB" dirty="0"/>
          </a:p>
        </p:txBody>
      </p:sp>
      <p:pic>
        <p:nvPicPr>
          <p:cNvPr id="1026" name="Picture 2" descr="C:\Users\Raymond\Pictures\Aping Mankind Sharper.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1268760"/>
            <a:ext cx="3328416" cy="49926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49585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endParaRPr lang="en-US" dirty="0" smtClean="0"/>
          </a:p>
          <a:p>
            <a:pPr lvl="0"/>
            <a:r>
              <a:rPr lang="en-US" dirty="0"/>
              <a:t>Libet, B ‘Unconscious Cerebral Initiative and the Role of Conscious Will in Voluntary Action’ </a:t>
            </a:r>
            <a:r>
              <a:rPr lang="en-US" i="1" dirty="0" err="1"/>
              <a:t>Behavioural</a:t>
            </a:r>
            <a:r>
              <a:rPr lang="en-US" i="1" dirty="0"/>
              <a:t> and Brain Sciences </a:t>
            </a:r>
            <a:r>
              <a:rPr lang="en-US" dirty="0"/>
              <a:t> 1985; 8: 529-566.</a:t>
            </a:r>
            <a:endParaRPr lang="en-US" dirty="0" smtClean="0"/>
          </a:p>
          <a:p>
            <a:pPr lvl="0"/>
            <a:endParaRPr lang="en-US" dirty="0"/>
          </a:p>
          <a:p>
            <a:pPr lvl="0"/>
            <a:r>
              <a:rPr lang="en-GB" dirty="0"/>
              <a:t>‘one of the philosophically most </a:t>
            </a:r>
            <a:r>
              <a:rPr lang="en-GB" dirty="0" smtClean="0"/>
              <a:t>challenging studies.. </a:t>
            </a:r>
            <a:r>
              <a:rPr lang="en-GB" dirty="0"/>
              <a:t>in modern scientific psychology </a:t>
            </a:r>
            <a:r>
              <a:rPr lang="en-US" dirty="0" smtClean="0"/>
              <a:t>Haggard</a:t>
            </a:r>
            <a:r>
              <a:rPr lang="en-US" dirty="0"/>
              <a:t>, P.  and </a:t>
            </a:r>
            <a:r>
              <a:rPr lang="en-US" dirty="0" err="1"/>
              <a:t>Eimer</a:t>
            </a:r>
            <a:r>
              <a:rPr lang="en-US" dirty="0"/>
              <a:t>, M. 1999 ‘On the relation between brain potentials and voluntary movement’ </a:t>
            </a:r>
            <a:r>
              <a:rPr lang="en-US" i="1" dirty="0"/>
              <a:t>Experimental Brain Research </a:t>
            </a:r>
            <a:r>
              <a:rPr lang="en-US" dirty="0"/>
              <a:t>126: 128-133. </a:t>
            </a:r>
            <a:endParaRPr lang="en-GB" dirty="0"/>
          </a:p>
          <a:p>
            <a:pPr lvl="0"/>
            <a:endParaRPr lang="en-GB" dirty="0"/>
          </a:p>
          <a:p>
            <a:pPr lvl="0"/>
            <a:endParaRPr lang="en-GB" dirty="0"/>
          </a:p>
          <a:p>
            <a:endParaRPr lang="en-GB" dirty="0"/>
          </a:p>
        </p:txBody>
      </p:sp>
      <p:sp>
        <p:nvSpPr>
          <p:cNvPr id="3" name="Title 2"/>
          <p:cNvSpPr>
            <a:spLocks noGrp="1"/>
          </p:cNvSpPr>
          <p:nvPr>
            <p:ph type="title"/>
          </p:nvPr>
        </p:nvSpPr>
        <p:spPr/>
        <p:txBody>
          <a:bodyPr>
            <a:normAutofit fontScale="90000"/>
          </a:bodyPr>
          <a:lstStyle/>
          <a:p>
            <a:pPr algn="ctr"/>
            <a:r>
              <a:rPr lang="en-GB" dirty="0" smtClean="0"/>
              <a:t>Neurodeterminism: Empirical Support?</a:t>
            </a:r>
            <a:endParaRPr lang="en-GB" dirty="0"/>
          </a:p>
        </p:txBody>
      </p:sp>
    </p:spTree>
    <p:extLst>
      <p:ext uri="{BB962C8B-B14F-4D97-AF65-F5344CB8AC3E}">
        <p14:creationId xmlns:p14="http://schemas.microsoft.com/office/powerpoint/2010/main" xmlns="" val="511477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a:p>
            <a:pPr marL="109728" indent="0">
              <a:buNone/>
            </a:pPr>
            <a:r>
              <a:rPr lang="en-GB" sz="3200" dirty="0" smtClean="0"/>
              <a:t>Chung </a:t>
            </a:r>
            <a:r>
              <a:rPr lang="en-GB" sz="3200" dirty="0" err="1"/>
              <a:t>Siong</a:t>
            </a:r>
            <a:r>
              <a:rPr lang="en-GB" sz="3200" dirty="0"/>
              <a:t> Soon, Marcel Brass, Hans-</a:t>
            </a:r>
            <a:r>
              <a:rPr lang="en-GB" sz="3200" dirty="0" err="1"/>
              <a:t>Jochen</a:t>
            </a:r>
            <a:r>
              <a:rPr lang="en-GB" sz="3200" dirty="0"/>
              <a:t> </a:t>
            </a:r>
            <a:r>
              <a:rPr lang="en-GB" sz="3200" dirty="0" err="1"/>
              <a:t>Heinze</a:t>
            </a:r>
            <a:r>
              <a:rPr lang="en-GB" sz="3200" dirty="0"/>
              <a:t>, John-Dylan Hayes ‘Unconscious determinants of free decisions in the human brain’ </a:t>
            </a:r>
            <a:r>
              <a:rPr lang="en-GB" sz="3200" i="1" dirty="0"/>
              <a:t>Nature Neuroscience </a:t>
            </a:r>
            <a:r>
              <a:rPr lang="en-GB" sz="3200" dirty="0"/>
              <a:t> (2008); 11: 543-545.</a:t>
            </a:r>
          </a:p>
        </p:txBody>
      </p:sp>
      <p:sp>
        <p:nvSpPr>
          <p:cNvPr id="3" name="Title 2"/>
          <p:cNvSpPr>
            <a:spLocks noGrp="1"/>
          </p:cNvSpPr>
          <p:nvPr>
            <p:ph type="title"/>
          </p:nvPr>
        </p:nvSpPr>
        <p:spPr/>
        <p:txBody>
          <a:bodyPr>
            <a:normAutofit fontScale="90000"/>
          </a:bodyPr>
          <a:lstStyle/>
          <a:p>
            <a:pPr algn="ctr"/>
            <a:r>
              <a:rPr lang="en-GB" dirty="0" smtClean="0"/>
              <a:t>Neurodeterminism: Empirical Support?</a:t>
            </a:r>
            <a:endParaRPr lang="en-GB" dirty="0"/>
          </a:p>
        </p:txBody>
      </p:sp>
    </p:spTree>
    <p:extLst>
      <p:ext uri="{BB962C8B-B14F-4D97-AF65-F5344CB8AC3E}">
        <p14:creationId xmlns:p14="http://schemas.microsoft.com/office/powerpoint/2010/main" xmlns="" val="1505073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Neuroscientists have demonstrated that we do not consciously will our seemingly free actions</a:t>
            </a:r>
          </a:p>
          <a:p>
            <a:r>
              <a:rPr lang="en-GB" sz="2800" dirty="0" smtClean="0"/>
              <a:t>What we do is determined by the brain and evolution</a:t>
            </a:r>
          </a:p>
          <a:p>
            <a:r>
              <a:rPr lang="en-GB" sz="2800" dirty="0" smtClean="0"/>
              <a:t>Our biology is calling the shots</a:t>
            </a:r>
            <a:endParaRPr lang="en-GB" sz="2800" dirty="0"/>
          </a:p>
        </p:txBody>
      </p:sp>
      <p:sp>
        <p:nvSpPr>
          <p:cNvPr id="3" name="Title 2"/>
          <p:cNvSpPr>
            <a:spLocks noGrp="1"/>
          </p:cNvSpPr>
          <p:nvPr>
            <p:ph type="title"/>
          </p:nvPr>
        </p:nvSpPr>
        <p:spPr/>
        <p:txBody>
          <a:bodyPr/>
          <a:lstStyle/>
          <a:p>
            <a:pPr algn="ctr"/>
            <a:r>
              <a:rPr lang="en-GB" dirty="0" smtClean="0"/>
              <a:t>The Latest News</a:t>
            </a:r>
            <a:endParaRPr lang="en-GB" dirty="0"/>
          </a:p>
        </p:txBody>
      </p:sp>
    </p:spTree>
    <p:extLst>
      <p:ext uri="{BB962C8B-B14F-4D97-AF65-F5344CB8AC3E}">
        <p14:creationId xmlns:p14="http://schemas.microsoft.com/office/powerpoint/2010/main" xmlns="" val="202143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GB" dirty="0" smtClean="0"/>
          </a:p>
          <a:p>
            <a:r>
              <a:rPr lang="en-GB" dirty="0" smtClean="0"/>
              <a:t>We </a:t>
            </a:r>
            <a:r>
              <a:rPr lang="en-GB" i="1" dirty="0" smtClean="0"/>
              <a:t> </a:t>
            </a:r>
            <a:r>
              <a:rPr lang="en-GB" dirty="0" smtClean="0"/>
              <a:t> </a:t>
            </a:r>
            <a:r>
              <a:rPr lang="en-GB" dirty="0"/>
              <a:t>do not have free will:  the brain ‘decides’ to move, the brain ‘initiates’ movement. </a:t>
            </a:r>
            <a:endParaRPr lang="en-GB" dirty="0" smtClean="0"/>
          </a:p>
          <a:p>
            <a:r>
              <a:rPr lang="en-GB" dirty="0" smtClean="0"/>
              <a:t>‘</a:t>
            </a:r>
            <a:r>
              <a:rPr lang="en-GB" dirty="0"/>
              <a:t>If the “act now” process is initiated unconsciously, then the conscious free will is not doing it’ </a:t>
            </a:r>
            <a:endParaRPr lang="en-GB" dirty="0" smtClean="0"/>
          </a:p>
          <a:p>
            <a:r>
              <a:rPr lang="en-GB" dirty="0" smtClean="0"/>
              <a:t>We  </a:t>
            </a:r>
            <a:r>
              <a:rPr lang="en-GB" dirty="0"/>
              <a:t>have ‘free </a:t>
            </a:r>
            <a:r>
              <a:rPr lang="en-GB" i="1" dirty="0"/>
              <a:t>won’t</a:t>
            </a:r>
            <a:r>
              <a:rPr lang="en-GB" dirty="0"/>
              <a:t>’: we can </a:t>
            </a:r>
            <a:r>
              <a:rPr lang="en-GB" dirty="0" smtClean="0"/>
              <a:t>inhibit movements that are initiated by the brain</a:t>
            </a:r>
            <a:endParaRPr lang="en-GB" dirty="0"/>
          </a:p>
        </p:txBody>
      </p:sp>
      <p:sp>
        <p:nvSpPr>
          <p:cNvPr id="3" name="Title 2"/>
          <p:cNvSpPr>
            <a:spLocks noGrp="1"/>
          </p:cNvSpPr>
          <p:nvPr>
            <p:ph type="title"/>
          </p:nvPr>
        </p:nvSpPr>
        <p:spPr/>
        <p:txBody>
          <a:bodyPr>
            <a:normAutofit fontScale="90000"/>
          </a:bodyPr>
          <a:lstStyle/>
          <a:p>
            <a:r>
              <a:rPr lang="en-GB" dirty="0" smtClean="0"/>
              <a:t>Implications According to Libet (1)</a:t>
            </a:r>
            <a:endParaRPr lang="en-GB" dirty="0"/>
          </a:p>
        </p:txBody>
      </p:sp>
    </p:spTree>
    <p:extLst>
      <p:ext uri="{BB962C8B-B14F-4D97-AF65-F5344CB8AC3E}">
        <p14:creationId xmlns:p14="http://schemas.microsoft.com/office/powerpoint/2010/main" xmlns="" val="3455395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We </a:t>
            </a:r>
            <a:r>
              <a:rPr lang="en-GB" dirty="0"/>
              <a:t>don’t quite initiate voluntary processes; rather we ‘select and control them’, either by permitting the movement that arises out of an unconsciously initiated process or ‘by vetoing progress to actual motor activation</a:t>
            </a:r>
            <a:r>
              <a:rPr lang="en-GB" dirty="0" smtClean="0"/>
              <a:t>’</a:t>
            </a:r>
          </a:p>
          <a:p>
            <a:endParaRPr lang="en-GB" dirty="0" smtClean="0"/>
          </a:p>
          <a:p>
            <a:r>
              <a:rPr lang="en-GB" dirty="0" smtClean="0"/>
              <a:t>We ‘rubber </a:t>
            </a:r>
            <a:r>
              <a:rPr lang="en-GB" dirty="0"/>
              <a:t>stamp’ decisions that have already been made by neural networks.</a:t>
            </a:r>
          </a:p>
        </p:txBody>
      </p:sp>
      <p:sp>
        <p:nvSpPr>
          <p:cNvPr id="3" name="Title 2"/>
          <p:cNvSpPr>
            <a:spLocks noGrp="1"/>
          </p:cNvSpPr>
          <p:nvPr>
            <p:ph type="title"/>
          </p:nvPr>
        </p:nvSpPr>
        <p:spPr/>
        <p:txBody>
          <a:bodyPr>
            <a:normAutofit fontScale="90000"/>
          </a:bodyPr>
          <a:lstStyle/>
          <a:p>
            <a:r>
              <a:rPr lang="en-GB" dirty="0" smtClean="0"/>
              <a:t>Implications According to Libet (2)</a:t>
            </a:r>
            <a:endParaRPr lang="en-GB" dirty="0"/>
          </a:p>
        </p:txBody>
      </p:sp>
    </p:spTree>
    <p:extLst>
      <p:ext uri="{BB962C8B-B14F-4D97-AF65-F5344CB8AC3E}">
        <p14:creationId xmlns:p14="http://schemas.microsoft.com/office/powerpoint/2010/main" xmlns="" val="2570475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Determinism</a:t>
            </a:r>
          </a:p>
          <a:p>
            <a:endParaRPr lang="en-GB" sz="2800" dirty="0" smtClean="0"/>
          </a:p>
          <a:p>
            <a:r>
              <a:rPr lang="en-GB" sz="2800" dirty="0" smtClean="0"/>
              <a:t>Neurodeterminism: General arguments</a:t>
            </a:r>
          </a:p>
          <a:p>
            <a:endParaRPr lang="en-GB" sz="2800" dirty="0" smtClean="0"/>
          </a:p>
          <a:p>
            <a:r>
              <a:rPr lang="en-GB" sz="2800" dirty="0" smtClean="0"/>
              <a:t>Neurodeterminism: Empirical support</a:t>
            </a:r>
          </a:p>
          <a:p>
            <a:endParaRPr lang="en-GB" sz="2800" dirty="0" smtClean="0"/>
          </a:p>
          <a:p>
            <a:r>
              <a:rPr lang="en-GB" sz="3600" b="1" dirty="0" smtClean="0"/>
              <a:t>Critique of empirical data</a:t>
            </a:r>
          </a:p>
          <a:p>
            <a:pPr marL="109728" indent="0">
              <a:buNone/>
            </a:pPr>
            <a:endParaRPr lang="en-GB" dirty="0" smtClean="0"/>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(1)</a:t>
            </a:r>
            <a:endParaRPr lang="en-GB" dirty="0"/>
          </a:p>
        </p:txBody>
      </p:sp>
    </p:spTree>
    <p:extLst>
      <p:ext uri="{BB962C8B-B14F-4D97-AF65-F5344CB8AC3E}">
        <p14:creationId xmlns:p14="http://schemas.microsoft.com/office/powerpoint/2010/main" xmlns="" val="2716008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Restore this  simple action to  its (very complex) context</a:t>
            </a:r>
          </a:p>
          <a:p>
            <a:r>
              <a:rPr lang="en-GB" dirty="0" smtClean="0"/>
              <a:t>Movement a minute part of a large action – taking part in Dr Libet’s experiment</a:t>
            </a:r>
          </a:p>
          <a:p>
            <a:r>
              <a:rPr lang="en-GB" dirty="0" smtClean="0"/>
              <a:t>Part of a network of actions – beginning with getting up in the morning</a:t>
            </a:r>
          </a:p>
          <a:p>
            <a:r>
              <a:rPr lang="en-GB" dirty="0" smtClean="0"/>
              <a:t>Decision to flex the wrist took place minutes, hours, weeks before the movement</a:t>
            </a:r>
            <a:endParaRPr lang="en-GB" dirty="0"/>
          </a:p>
        </p:txBody>
      </p:sp>
      <p:sp>
        <p:nvSpPr>
          <p:cNvPr id="3" name="Title 2"/>
          <p:cNvSpPr>
            <a:spLocks noGrp="1"/>
          </p:cNvSpPr>
          <p:nvPr>
            <p:ph type="title"/>
          </p:nvPr>
        </p:nvSpPr>
        <p:spPr/>
        <p:txBody>
          <a:bodyPr/>
          <a:lstStyle/>
          <a:p>
            <a:pPr algn="ctr"/>
            <a:r>
              <a:rPr lang="en-GB" dirty="0" smtClean="0"/>
              <a:t>Challenging this Interpretation</a:t>
            </a:r>
            <a:endParaRPr lang="en-GB" dirty="0"/>
          </a:p>
        </p:txBody>
      </p:sp>
    </p:spTree>
    <p:extLst>
      <p:ext uri="{BB962C8B-B14F-4D97-AF65-F5344CB8AC3E}">
        <p14:creationId xmlns:p14="http://schemas.microsoft.com/office/powerpoint/2010/main" xmlns="" val="23997787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Our actions </a:t>
            </a:r>
            <a:r>
              <a:rPr lang="en-GB" sz="2800" dirty="0"/>
              <a:t>are interconnected, as are intentions, decisions and plans. </a:t>
            </a:r>
            <a:endParaRPr lang="en-GB" sz="2800" dirty="0" smtClean="0"/>
          </a:p>
          <a:p>
            <a:endParaRPr lang="en-GB" sz="2800" dirty="0" smtClean="0"/>
          </a:p>
          <a:p>
            <a:r>
              <a:rPr lang="en-GB" sz="2800" dirty="0" smtClean="0"/>
              <a:t>Our </a:t>
            </a:r>
            <a:r>
              <a:rPr lang="en-GB" sz="2800" dirty="0"/>
              <a:t>actions unfold without there being explicit decisions – except broad brush ones – at every node</a:t>
            </a:r>
            <a:r>
              <a:rPr lang="en-GB" dirty="0"/>
              <a:t>.</a:t>
            </a:r>
          </a:p>
        </p:txBody>
      </p:sp>
      <p:sp>
        <p:nvSpPr>
          <p:cNvPr id="3" name="Title 2"/>
          <p:cNvSpPr>
            <a:spLocks noGrp="1"/>
          </p:cNvSpPr>
          <p:nvPr>
            <p:ph type="title"/>
          </p:nvPr>
        </p:nvSpPr>
        <p:spPr/>
        <p:txBody>
          <a:bodyPr/>
          <a:lstStyle/>
          <a:p>
            <a:pPr algn="ctr"/>
            <a:r>
              <a:rPr lang="en-GB" dirty="0" smtClean="0"/>
              <a:t>Tim Crane’s Critique</a:t>
            </a:r>
            <a:endParaRPr lang="en-GB" dirty="0"/>
          </a:p>
        </p:txBody>
      </p:sp>
    </p:spTree>
    <p:extLst>
      <p:ext uri="{BB962C8B-B14F-4D97-AF65-F5344CB8AC3E}">
        <p14:creationId xmlns:p14="http://schemas.microsoft.com/office/powerpoint/2010/main" xmlns="" val="3888518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r>
              <a:rPr lang="en-GB" sz="3600" b="1" dirty="0"/>
              <a:t>R</a:t>
            </a:r>
            <a:r>
              <a:rPr lang="en-GB" sz="3600" b="1" dirty="0" smtClean="0"/>
              <a:t>evisiting </a:t>
            </a:r>
            <a:r>
              <a:rPr lang="en-GB" sz="3600" b="1" dirty="0"/>
              <a:t>the nature of </a:t>
            </a:r>
            <a:r>
              <a:rPr lang="en-GB" sz="3600" b="1" dirty="0" smtClean="0"/>
              <a:t>action</a:t>
            </a:r>
          </a:p>
          <a:p>
            <a:r>
              <a:rPr lang="en-GB" dirty="0"/>
              <a:t>The possibility of being the origin of an action: actions as self-expression</a:t>
            </a:r>
            <a:endParaRPr lang="en-GB" dirty="0" smtClean="0"/>
          </a:p>
          <a:p>
            <a:r>
              <a:rPr lang="en-GB" dirty="0" smtClean="0"/>
              <a:t>Operating on/with the laws of nature: the virtual outside </a:t>
            </a:r>
          </a:p>
          <a:p>
            <a:r>
              <a:rPr lang="en-GB" dirty="0" smtClean="0"/>
              <a:t>Deflecting the course of nature</a:t>
            </a:r>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(2)</a:t>
            </a:r>
            <a:endParaRPr lang="en-GB" dirty="0"/>
          </a:p>
        </p:txBody>
      </p:sp>
    </p:spTree>
    <p:extLst>
      <p:ext uri="{BB962C8B-B14F-4D97-AF65-F5344CB8AC3E}">
        <p14:creationId xmlns:p14="http://schemas.microsoft.com/office/powerpoint/2010/main" xmlns="" val="4141324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endParaRPr lang="en-GB" dirty="0" smtClean="0"/>
          </a:p>
          <a:p>
            <a:r>
              <a:rPr lang="en-GB" sz="3200" dirty="0" smtClean="0"/>
              <a:t>Strip away their context:</a:t>
            </a:r>
            <a:r>
              <a:rPr lang="en-GB" sz="3200" dirty="0"/>
              <a:t> the self from which they originate, the nexus of meanings that is the world to which they are </a:t>
            </a:r>
            <a:r>
              <a:rPr lang="en-GB" sz="3200" dirty="0" smtClean="0"/>
              <a:t>addressed</a:t>
            </a:r>
          </a:p>
          <a:p>
            <a:r>
              <a:rPr lang="en-GB" sz="3200" dirty="0" smtClean="0"/>
              <a:t>Make an action a succession of twitches</a:t>
            </a:r>
          </a:p>
          <a:p>
            <a:r>
              <a:rPr lang="en-GB" sz="3200" dirty="0" smtClean="0"/>
              <a:t>Remove the nested goals</a:t>
            </a:r>
          </a:p>
          <a:p>
            <a:r>
              <a:rPr lang="en-GB" sz="3200" dirty="0" smtClean="0"/>
              <a:t>Burn off the self-world</a:t>
            </a:r>
          </a:p>
          <a:p>
            <a:r>
              <a:rPr lang="en-GB" sz="3200" dirty="0" smtClean="0"/>
              <a:t>Treat them as ‘effects’</a:t>
            </a:r>
            <a:endParaRPr lang="en-GB" sz="3200" dirty="0"/>
          </a:p>
        </p:txBody>
      </p:sp>
      <p:sp>
        <p:nvSpPr>
          <p:cNvPr id="3" name="Title 2"/>
          <p:cNvSpPr>
            <a:spLocks noGrp="1"/>
          </p:cNvSpPr>
          <p:nvPr>
            <p:ph type="title"/>
          </p:nvPr>
        </p:nvSpPr>
        <p:spPr/>
        <p:txBody>
          <a:bodyPr>
            <a:normAutofit fontScale="90000"/>
          </a:bodyPr>
          <a:lstStyle/>
          <a:p>
            <a:pPr algn="ctr"/>
            <a:r>
              <a:rPr lang="en-GB" dirty="0" smtClean="0"/>
              <a:t>How to Make Actions Seem Unfree </a:t>
            </a:r>
            <a:endParaRPr lang="en-GB" dirty="0"/>
          </a:p>
        </p:txBody>
      </p:sp>
    </p:spTree>
    <p:extLst>
      <p:ext uri="{BB962C8B-B14F-4D97-AF65-F5344CB8AC3E}">
        <p14:creationId xmlns:p14="http://schemas.microsoft.com/office/powerpoint/2010/main" xmlns="" val="29513970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 notion of material cause not applicable to them</a:t>
            </a:r>
          </a:p>
          <a:p>
            <a:r>
              <a:rPr lang="en-GB" dirty="0" smtClean="0"/>
              <a:t>Swathes of the self (know-that, know-how, reasons, motives) are not causes</a:t>
            </a:r>
          </a:p>
          <a:p>
            <a:r>
              <a:rPr lang="en-GB" dirty="0" smtClean="0"/>
              <a:t>Actions are expressive of myself</a:t>
            </a:r>
          </a:p>
          <a:p>
            <a:r>
              <a:rPr lang="en-GB" dirty="0" smtClean="0"/>
              <a:t>They require a synthesis of conditions, forces etc that only I can effect in the context of a forward-looking conscious intention</a:t>
            </a:r>
          </a:p>
          <a:p>
            <a:endParaRPr lang="en-GB" dirty="0"/>
          </a:p>
        </p:txBody>
      </p:sp>
      <p:sp>
        <p:nvSpPr>
          <p:cNvPr id="3" name="Title 2"/>
          <p:cNvSpPr>
            <a:spLocks noGrp="1"/>
          </p:cNvSpPr>
          <p:nvPr>
            <p:ph type="title"/>
          </p:nvPr>
        </p:nvSpPr>
        <p:spPr/>
        <p:txBody>
          <a:bodyPr>
            <a:normAutofit/>
          </a:bodyPr>
          <a:lstStyle/>
          <a:p>
            <a:pPr algn="ctr"/>
            <a:r>
              <a:rPr lang="en-GB" dirty="0" smtClean="0"/>
              <a:t>Action are Not Effects</a:t>
            </a:r>
            <a:endParaRPr lang="en-GB" dirty="0"/>
          </a:p>
        </p:txBody>
      </p:sp>
    </p:spTree>
    <p:extLst>
      <p:ext uri="{BB962C8B-B14F-4D97-AF65-F5344CB8AC3E}">
        <p14:creationId xmlns:p14="http://schemas.microsoft.com/office/powerpoint/2010/main" xmlns="" val="2128044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r>
              <a:rPr lang="en-GB" sz="2800" dirty="0"/>
              <a:t>R</a:t>
            </a:r>
            <a:r>
              <a:rPr lang="en-GB" sz="2800" dirty="0" smtClean="0"/>
              <a:t>evisiting </a:t>
            </a:r>
            <a:r>
              <a:rPr lang="en-GB" sz="2800" dirty="0"/>
              <a:t>the nature of </a:t>
            </a:r>
            <a:r>
              <a:rPr lang="en-GB" sz="2800" dirty="0" smtClean="0"/>
              <a:t>action</a:t>
            </a:r>
          </a:p>
          <a:p>
            <a:r>
              <a:rPr lang="en-GB" sz="3200" b="1" dirty="0"/>
              <a:t>The possibility of being the origin of an action: actions as self-expression</a:t>
            </a:r>
            <a:endParaRPr lang="en-GB" sz="3200" b="1" dirty="0" smtClean="0"/>
          </a:p>
          <a:p>
            <a:r>
              <a:rPr lang="en-GB" dirty="0" smtClean="0"/>
              <a:t>Operating on/with the laws of nature: the virtual outside </a:t>
            </a:r>
          </a:p>
          <a:p>
            <a:r>
              <a:rPr lang="en-GB" dirty="0" smtClean="0"/>
              <a:t>Deflecting the course of nature</a:t>
            </a:r>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(2)</a:t>
            </a:r>
            <a:endParaRPr lang="en-GB" dirty="0"/>
          </a:p>
        </p:txBody>
      </p:sp>
    </p:spTree>
    <p:extLst>
      <p:ext uri="{BB962C8B-B14F-4D97-AF65-F5344CB8AC3E}">
        <p14:creationId xmlns:p14="http://schemas.microsoft.com/office/powerpoint/2010/main" xmlns="" val="2126896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a:t>Am I justified in saying ‘The buck starts here’? How can a material object in a material world be a point of origin of events? </a:t>
            </a:r>
          </a:p>
          <a:p>
            <a:pPr marL="109728" indent="0">
              <a:buNone/>
            </a:pPr>
            <a:endParaRPr lang="en-GB" dirty="0"/>
          </a:p>
          <a:p>
            <a:r>
              <a:rPr lang="en-GB" dirty="0"/>
              <a:t>If my actions are an expression of myself, am I free if I did not cause or bring myself about?</a:t>
            </a:r>
          </a:p>
        </p:txBody>
      </p:sp>
      <p:sp>
        <p:nvSpPr>
          <p:cNvPr id="3" name="Title 2"/>
          <p:cNvSpPr>
            <a:spLocks noGrp="1"/>
          </p:cNvSpPr>
          <p:nvPr>
            <p:ph type="title"/>
          </p:nvPr>
        </p:nvSpPr>
        <p:spPr/>
        <p:txBody>
          <a:bodyPr/>
          <a:lstStyle/>
          <a:p>
            <a:pPr algn="ctr"/>
            <a:r>
              <a:rPr lang="en-GB" dirty="0" smtClean="0"/>
              <a:t>Am I the Origin of My Actions?</a:t>
            </a:r>
            <a:endParaRPr lang="en-GB" dirty="0"/>
          </a:p>
        </p:txBody>
      </p:sp>
    </p:spTree>
    <p:extLst>
      <p:ext uri="{BB962C8B-B14F-4D97-AF65-F5344CB8AC3E}">
        <p14:creationId xmlns:p14="http://schemas.microsoft.com/office/powerpoint/2010/main" xmlns="" val="1880135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2800" dirty="0" smtClean="0"/>
              <a:t>(Incompatibilist) Determinism</a:t>
            </a:r>
          </a:p>
          <a:p>
            <a:endParaRPr lang="en-GB" sz="2800" dirty="0" smtClean="0"/>
          </a:p>
          <a:p>
            <a:r>
              <a:rPr lang="en-GB" sz="2800" dirty="0" smtClean="0"/>
              <a:t>Neurodeterminism: General arguments</a:t>
            </a:r>
          </a:p>
          <a:p>
            <a:endParaRPr lang="en-GB" sz="2800" dirty="0" smtClean="0"/>
          </a:p>
          <a:p>
            <a:r>
              <a:rPr lang="en-GB" sz="2800" dirty="0" smtClean="0"/>
              <a:t>Neurodeterminism: Empirical support</a:t>
            </a:r>
          </a:p>
          <a:p>
            <a:endParaRPr lang="en-GB" sz="2800" dirty="0" smtClean="0"/>
          </a:p>
          <a:p>
            <a:r>
              <a:rPr lang="en-GB" sz="2800" dirty="0" smtClean="0"/>
              <a:t>Critique of empirical data</a:t>
            </a:r>
          </a:p>
          <a:p>
            <a:pPr marL="109728" indent="0">
              <a:buNone/>
            </a:pPr>
            <a:endParaRPr lang="en-GB" dirty="0" smtClean="0"/>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(1)</a:t>
            </a:r>
            <a:endParaRPr lang="en-GB" dirty="0"/>
          </a:p>
        </p:txBody>
      </p:sp>
    </p:spTree>
    <p:extLst>
      <p:ext uri="{BB962C8B-B14F-4D97-AF65-F5344CB8AC3E}">
        <p14:creationId xmlns:p14="http://schemas.microsoft.com/office/powerpoint/2010/main" xmlns="" val="37504484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3200" b="1" dirty="0"/>
              <a:t>Am I justified in saying ‘The buck starts here’? How can a material object in a material world be a point of origin of events? </a:t>
            </a:r>
          </a:p>
          <a:p>
            <a:pPr marL="109728" indent="0">
              <a:buNone/>
            </a:pPr>
            <a:endParaRPr lang="en-GB" dirty="0"/>
          </a:p>
          <a:p>
            <a:r>
              <a:rPr lang="en-GB" dirty="0"/>
              <a:t>If my actions are an expression of myself, am I free if I did not cause or bring myself about?</a:t>
            </a:r>
          </a:p>
        </p:txBody>
      </p:sp>
      <p:sp>
        <p:nvSpPr>
          <p:cNvPr id="3" name="Title 2"/>
          <p:cNvSpPr>
            <a:spLocks noGrp="1"/>
          </p:cNvSpPr>
          <p:nvPr>
            <p:ph type="title"/>
          </p:nvPr>
        </p:nvSpPr>
        <p:spPr/>
        <p:txBody>
          <a:bodyPr/>
          <a:lstStyle/>
          <a:p>
            <a:pPr algn="ctr"/>
            <a:r>
              <a:rPr lang="en-GB" dirty="0" smtClean="0"/>
              <a:t>Am I the Origin of My Actions?</a:t>
            </a:r>
            <a:endParaRPr lang="en-GB" dirty="0"/>
          </a:p>
        </p:txBody>
      </p:sp>
    </p:spTree>
    <p:extLst>
      <p:ext uri="{BB962C8B-B14F-4D97-AF65-F5344CB8AC3E}">
        <p14:creationId xmlns:p14="http://schemas.microsoft.com/office/powerpoint/2010/main" xmlns="" val="504943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ln>
            <a:miter lim="800000"/>
            <a:headEnd/>
            <a:tailEnd/>
          </a:ln>
        </p:spPr>
        <p:txBody>
          <a:bodyPr/>
          <a:lstStyle/>
          <a:p>
            <a:pPr algn="ctr" eaLnBrk="1" fontAlgn="auto" hangingPunct="1">
              <a:spcAft>
                <a:spcPts val="0"/>
              </a:spcAft>
              <a:defRPr/>
            </a:pPr>
            <a:r>
              <a:rPr lang="en-GB" sz="4000" b="1" dirty="0" smtClean="0"/>
              <a:t>The mystery </a:t>
            </a:r>
            <a:r>
              <a:rPr lang="en-GB" sz="4000" b="1" dirty="0"/>
              <a:t>of intentionality</a:t>
            </a:r>
            <a:endParaRPr lang="en-US" sz="4000" b="1" dirty="0"/>
          </a:p>
        </p:txBody>
      </p:sp>
      <p:sp>
        <p:nvSpPr>
          <p:cNvPr id="11" name="Footer Placeholder 3"/>
          <p:cNvSpPr>
            <a:spLocks noGrp="1"/>
          </p:cNvSpPr>
          <p:nvPr>
            <p:ph type="ftr" sz="quarter" idx="11"/>
          </p:nvPr>
        </p:nvSpPr>
        <p:spPr/>
        <p:txBody>
          <a:bodyPr/>
          <a:lstStyle/>
          <a:p>
            <a:pPr>
              <a:defRPr/>
            </a:pPr>
            <a:r>
              <a:rPr lang="en-US"/>
              <a:t>Why Neuroscience Can Never Explain Consciousness</a:t>
            </a:r>
            <a:endParaRPr lang="en-GB"/>
          </a:p>
        </p:txBody>
      </p:sp>
      <p:sp>
        <p:nvSpPr>
          <p:cNvPr id="12" name="Slide Number Placeholder 4"/>
          <p:cNvSpPr>
            <a:spLocks noGrp="1"/>
          </p:cNvSpPr>
          <p:nvPr>
            <p:ph type="sldNum" sz="quarter" idx="12"/>
          </p:nvPr>
        </p:nvSpPr>
        <p:spPr/>
        <p:txBody>
          <a:bodyPr/>
          <a:lstStyle/>
          <a:p>
            <a:pPr>
              <a:defRPr/>
            </a:pPr>
            <a:fld id="{D6037BC5-CFA9-4C1C-ADA3-035D94BCB15A}" type="slidenum">
              <a:rPr lang="en-GB"/>
              <a:pPr>
                <a:defRPr/>
              </a:pPr>
              <a:t>31</a:t>
            </a:fld>
            <a:endParaRPr lang="en-GB"/>
          </a:p>
        </p:txBody>
      </p:sp>
      <p:sp>
        <p:nvSpPr>
          <p:cNvPr id="16389" name="Text Box 3"/>
          <p:cNvSpPr txBox="1">
            <a:spLocks noChangeArrowheads="1"/>
          </p:cNvSpPr>
          <p:nvPr/>
        </p:nvSpPr>
        <p:spPr bwMode="auto">
          <a:xfrm>
            <a:off x="539750" y="2924175"/>
            <a:ext cx="1368425" cy="2738438"/>
          </a:xfrm>
          <a:prstGeom prst="rect">
            <a:avLst/>
          </a:prstGeom>
          <a:solidFill>
            <a:srgbClr val="0070C0"/>
          </a:solidFill>
          <a:ln w="38100">
            <a:solidFill>
              <a:schemeClr val="bg2"/>
            </a:solidFill>
            <a:prstDash val="dash"/>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2800" b="1">
                <a:solidFill>
                  <a:schemeClr val="bg2"/>
                </a:solidFill>
                <a:latin typeface="Constantia" pitchFamily="18" charset="0"/>
              </a:rPr>
              <a:t>Object</a:t>
            </a:r>
          </a:p>
          <a:p>
            <a:pPr algn="ctr">
              <a:spcBef>
                <a:spcPct val="50000"/>
              </a:spcBef>
            </a:pPr>
            <a:endParaRPr lang="en-GB">
              <a:solidFill>
                <a:schemeClr val="bg2"/>
              </a:solidFill>
              <a:latin typeface="Constantia" pitchFamily="18" charset="0"/>
            </a:endParaRPr>
          </a:p>
          <a:p>
            <a:pPr algn="ctr">
              <a:spcBef>
                <a:spcPct val="50000"/>
              </a:spcBef>
            </a:pPr>
            <a:endParaRPr lang="en-GB">
              <a:solidFill>
                <a:schemeClr val="bg2"/>
              </a:solidFill>
              <a:latin typeface="Constantia" pitchFamily="18" charset="0"/>
            </a:endParaRPr>
          </a:p>
          <a:p>
            <a:pPr algn="ctr">
              <a:spcBef>
                <a:spcPct val="50000"/>
              </a:spcBef>
            </a:pPr>
            <a:endParaRPr lang="en-GB">
              <a:solidFill>
                <a:schemeClr val="bg2"/>
              </a:solidFill>
              <a:latin typeface="Constantia" pitchFamily="18" charset="0"/>
            </a:endParaRPr>
          </a:p>
          <a:p>
            <a:pPr>
              <a:spcBef>
                <a:spcPct val="50000"/>
              </a:spcBef>
            </a:pPr>
            <a:endParaRPr lang="en-GB">
              <a:solidFill>
                <a:schemeClr val="bg2"/>
              </a:solidFill>
              <a:latin typeface="Constantia" pitchFamily="18" charset="0"/>
            </a:endParaRPr>
          </a:p>
          <a:p>
            <a:pPr algn="ctr">
              <a:spcBef>
                <a:spcPct val="50000"/>
              </a:spcBef>
            </a:pPr>
            <a:r>
              <a:rPr lang="en-GB" sz="2000">
                <a:solidFill>
                  <a:schemeClr val="bg2"/>
                </a:solidFill>
                <a:latin typeface="Constantia" pitchFamily="18" charset="0"/>
              </a:rPr>
              <a:t>“</a:t>
            </a:r>
            <a:r>
              <a:rPr lang="en-GB" sz="2400" b="1">
                <a:solidFill>
                  <a:schemeClr val="bg2"/>
                </a:solidFill>
                <a:latin typeface="Constantia" pitchFamily="18" charset="0"/>
              </a:rPr>
              <a:t>Object”</a:t>
            </a:r>
            <a:endParaRPr lang="en-US" sz="2000" b="1">
              <a:solidFill>
                <a:schemeClr val="bg2"/>
              </a:solidFill>
              <a:latin typeface="Constantia" pitchFamily="18" charset="0"/>
            </a:endParaRPr>
          </a:p>
        </p:txBody>
      </p:sp>
      <p:sp>
        <p:nvSpPr>
          <p:cNvPr id="16390" name="Text Box 4"/>
          <p:cNvSpPr txBox="1">
            <a:spLocks noChangeArrowheads="1"/>
          </p:cNvSpPr>
          <p:nvPr/>
        </p:nvSpPr>
        <p:spPr bwMode="auto">
          <a:xfrm>
            <a:off x="6300788" y="2708275"/>
            <a:ext cx="1871662" cy="2994025"/>
          </a:xfrm>
          <a:prstGeom prst="rect">
            <a:avLst/>
          </a:prstGeom>
          <a:solidFill>
            <a:schemeClr val="hlink"/>
          </a:solidFill>
          <a:ln w="38100">
            <a:solidFill>
              <a:schemeClr val="bg2"/>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sz="2000" i="1">
                <a:solidFill>
                  <a:schemeClr val="bg2"/>
                </a:solidFill>
                <a:latin typeface="Constantia" pitchFamily="18" charset="0"/>
              </a:rPr>
              <a:t>Neural activity</a:t>
            </a:r>
          </a:p>
          <a:p>
            <a:pPr algn="ctr">
              <a:lnSpc>
                <a:spcPct val="80000"/>
              </a:lnSpc>
              <a:spcBef>
                <a:spcPct val="50000"/>
              </a:spcBef>
            </a:pPr>
            <a:endParaRPr lang="en-GB">
              <a:solidFill>
                <a:schemeClr val="bg2"/>
              </a:solidFill>
              <a:latin typeface="Constantia" pitchFamily="18" charset="0"/>
            </a:endParaRPr>
          </a:p>
          <a:p>
            <a:pPr algn="ctr">
              <a:spcBef>
                <a:spcPct val="50000"/>
              </a:spcBef>
            </a:pPr>
            <a:endParaRPr lang="en-GB">
              <a:solidFill>
                <a:schemeClr val="bg2"/>
              </a:solidFill>
              <a:latin typeface="Constantia" pitchFamily="18" charset="0"/>
            </a:endParaRPr>
          </a:p>
          <a:p>
            <a:pPr algn="ctr">
              <a:spcBef>
                <a:spcPct val="50000"/>
              </a:spcBef>
            </a:pPr>
            <a:r>
              <a:rPr lang="en-GB" sz="2000" b="1">
                <a:solidFill>
                  <a:schemeClr val="bg2"/>
                </a:solidFill>
                <a:latin typeface="Constantia" pitchFamily="18" charset="0"/>
              </a:rPr>
              <a:t>Identity</a:t>
            </a:r>
          </a:p>
          <a:p>
            <a:pPr>
              <a:spcBef>
                <a:spcPct val="50000"/>
              </a:spcBef>
            </a:pPr>
            <a:endParaRPr lang="en-GB">
              <a:solidFill>
                <a:schemeClr val="bg2"/>
              </a:solidFill>
              <a:latin typeface="Constantia" pitchFamily="18" charset="0"/>
            </a:endParaRPr>
          </a:p>
          <a:p>
            <a:pPr>
              <a:lnSpc>
                <a:spcPct val="90000"/>
              </a:lnSpc>
              <a:spcBef>
                <a:spcPct val="50000"/>
              </a:spcBef>
            </a:pPr>
            <a:endParaRPr lang="en-GB">
              <a:solidFill>
                <a:schemeClr val="bg2"/>
              </a:solidFill>
              <a:latin typeface="Constantia" pitchFamily="18" charset="0"/>
            </a:endParaRPr>
          </a:p>
          <a:p>
            <a:pPr algn="ctr">
              <a:spcBef>
                <a:spcPct val="50000"/>
              </a:spcBef>
            </a:pPr>
            <a:r>
              <a:rPr lang="en-GB" sz="2400" b="1">
                <a:solidFill>
                  <a:schemeClr val="bg2"/>
                </a:solidFill>
                <a:latin typeface="Constantia" pitchFamily="18" charset="0"/>
              </a:rPr>
              <a:t>Perception</a:t>
            </a:r>
            <a:endParaRPr lang="en-US" sz="2400" b="1">
              <a:solidFill>
                <a:schemeClr val="bg2"/>
              </a:solidFill>
              <a:latin typeface="Constantia" pitchFamily="18" charset="0"/>
            </a:endParaRPr>
          </a:p>
        </p:txBody>
      </p:sp>
      <p:sp>
        <p:nvSpPr>
          <p:cNvPr id="16391" name="Text Box 5"/>
          <p:cNvSpPr txBox="1">
            <a:spLocks noChangeArrowheads="1"/>
          </p:cNvSpPr>
          <p:nvPr/>
        </p:nvSpPr>
        <p:spPr bwMode="auto">
          <a:xfrm>
            <a:off x="2843213" y="2708275"/>
            <a:ext cx="2663825" cy="334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sz="2400" b="1">
                <a:latin typeface="Constantia" pitchFamily="18" charset="0"/>
              </a:rPr>
              <a:t>Light as Cause </a:t>
            </a:r>
          </a:p>
          <a:p>
            <a:pPr>
              <a:spcBef>
                <a:spcPct val="50000"/>
              </a:spcBef>
            </a:pPr>
            <a:endParaRPr lang="en-GB">
              <a:latin typeface="Constantia" pitchFamily="18" charset="0"/>
            </a:endParaRPr>
          </a:p>
          <a:p>
            <a:pPr>
              <a:spcBef>
                <a:spcPct val="50000"/>
              </a:spcBef>
            </a:pPr>
            <a:endParaRPr lang="en-GB">
              <a:latin typeface="Constantia" pitchFamily="18" charset="0"/>
            </a:endParaRPr>
          </a:p>
          <a:p>
            <a:pPr>
              <a:lnSpc>
                <a:spcPct val="50000"/>
              </a:lnSpc>
              <a:spcBef>
                <a:spcPct val="50000"/>
              </a:spcBef>
            </a:pPr>
            <a:endParaRPr lang="en-GB">
              <a:latin typeface="Constantia" pitchFamily="18" charset="0"/>
            </a:endParaRPr>
          </a:p>
          <a:p>
            <a:pPr>
              <a:spcBef>
                <a:spcPct val="50000"/>
              </a:spcBef>
            </a:pPr>
            <a:endParaRPr lang="en-GB">
              <a:latin typeface="Constantia" pitchFamily="18" charset="0"/>
            </a:endParaRPr>
          </a:p>
          <a:p>
            <a:pPr algn="r">
              <a:spcBef>
                <a:spcPct val="50000"/>
              </a:spcBef>
            </a:pPr>
            <a:r>
              <a:rPr lang="en-GB" sz="2800" b="1">
                <a:latin typeface="Constantia" pitchFamily="18" charset="0"/>
              </a:rPr>
              <a:t>Intentionality</a:t>
            </a:r>
            <a:r>
              <a:rPr lang="en-GB" sz="2800">
                <a:latin typeface="Constantia" pitchFamily="18" charset="0"/>
              </a:rPr>
              <a:t>l </a:t>
            </a:r>
            <a:r>
              <a:rPr lang="en-GB" sz="2800" b="1">
                <a:latin typeface="Constantia" pitchFamily="18" charset="0"/>
              </a:rPr>
              <a:t>of gaze</a:t>
            </a:r>
            <a:r>
              <a:rPr lang="en-GB">
                <a:latin typeface="Constantia" pitchFamily="18" charset="0"/>
              </a:rPr>
              <a:t> </a:t>
            </a:r>
          </a:p>
          <a:p>
            <a:pPr algn="r">
              <a:lnSpc>
                <a:spcPct val="50000"/>
              </a:lnSpc>
              <a:spcBef>
                <a:spcPct val="50000"/>
              </a:spcBef>
            </a:pPr>
            <a:r>
              <a:rPr lang="en-GB">
                <a:latin typeface="Constantia" pitchFamily="18" charset="0"/>
              </a:rPr>
              <a:t> </a:t>
            </a:r>
          </a:p>
        </p:txBody>
      </p:sp>
      <p:sp>
        <p:nvSpPr>
          <p:cNvPr id="16392" name="AutoShape 6"/>
          <p:cNvSpPr>
            <a:spLocks noChangeArrowheads="1"/>
          </p:cNvSpPr>
          <p:nvPr/>
        </p:nvSpPr>
        <p:spPr bwMode="auto">
          <a:xfrm>
            <a:off x="2916238" y="3141663"/>
            <a:ext cx="2735262" cy="287337"/>
          </a:xfrm>
          <a:prstGeom prst="rightArrow">
            <a:avLst>
              <a:gd name="adj1" fmla="val 50000"/>
              <a:gd name="adj2" fmla="val 237984"/>
            </a:avLst>
          </a:prstGeom>
          <a:solidFill>
            <a:schemeClr val="accent1"/>
          </a:solidFill>
          <a:ln w="9525">
            <a:solidFill>
              <a:schemeClr val="tx1"/>
            </a:solidFill>
            <a:miter lim="800000"/>
            <a:headEnd/>
            <a:tailEnd/>
          </a:ln>
        </p:spPr>
        <p:txBody>
          <a:bodyPr wrap="none" anchor="ctr"/>
          <a:lstStyle/>
          <a:p>
            <a:endParaRPr lang="en-US">
              <a:latin typeface="Constantia" pitchFamily="18" charset="0"/>
            </a:endParaRPr>
          </a:p>
        </p:txBody>
      </p:sp>
      <p:sp>
        <p:nvSpPr>
          <p:cNvPr id="16393" name="AutoShape 7"/>
          <p:cNvSpPr>
            <a:spLocks noChangeArrowheads="1"/>
          </p:cNvSpPr>
          <p:nvPr/>
        </p:nvSpPr>
        <p:spPr bwMode="auto">
          <a:xfrm rot="10800000">
            <a:off x="2714625" y="4429125"/>
            <a:ext cx="2879725" cy="287338"/>
          </a:xfrm>
          <a:prstGeom prst="rightArrow">
            <a:avLst>
              <a:gd name="adj1" fmla="val 50000"/>
              <a:gd name="adj2" fmla="val 250552"/>
            </a:avLst>
          </a:prstGeom>
          <a:solidFill>
            <a:schemeClr val="accent1"/>
          </a:solidFill>
          <a:ln w="9525">
            <a:solidFill>
              <a:schemeClr val="tx1"/>
            </a:solidFill>
            <a:miter lim="800000"/>
            <a:headEnd/>
            <a:tailEnd/>
          </a:ln>
        </p:spPr>
        <p:txBody>
          <a:bodyPr wrap="none" anchor="ctr"/>
          <a:lstStyle/>
          <a:p>
            <a:endParaRPr lang="en-US">
              <a:latin typeface="Constantia" pitchFamily="18" charset="0"/>
            </a:endParaRPr>
          </a:p>
        </p:txBody>
      </p:sp>
      <p:sp>
        <p:nvSpPr>
          <p:cNvPr id="16394" name="AutoShape 8"/>
          <p:cNvSpPr>
            <a:spLocks noChangeArrowheads="1"/>
          </p:cNvSpPr>
          <p:nvPr/>
        </p:nvSpPr>
        <p:spPr bwMode="auto">
          <a:xfrm rot="10800000">
            <a:off x="6516688" y="3213100"/>
            <a:ext cx="287337" cy="1728788"/>
          </a:xfrm>
          <a:prstGeom prst="downArrow">
            <a:avLst>
              <a:gd name="adj1" fmla="val 50000"/>
              <a:gd name="adj2" fmla="val 150415"/>
            </a:avLst>
          </a:prstGeom>
          <a:solidFill>
            <a:schemeClr val="accent1"/>
          </a:solidFill>
          <a:ln w="9525">
            <a:solidFill>
              <a:schemeClr val="tx1"/>
            </a:solidFill>
            <a:miter lim="800000"/>
            <a:headEnd/>
            <a:tailEnd/>
          </a:ln>
        </p:spPr>
        <p:txBody>
          <a:bodyPr vert="eaVert" wrap="none" anchor="ctr"/>
          <a:lstStyle/>
          <a:p>
            <a:endParaRPr lang="en-US">
              <a:latin typeface="Constantia" pitchFamily="18" charset="0"/>
            </a:endParaRPr>
          </a:p>
        </p:txBody>
      </p:sp>
      <p:sp>
        <p:nvSpPr>
          <p:cNvPr id="16395" name="AutoShape 9"/>
          <p:cNvSpPr>
            <a:spLocks noChangeArrowheads="1"/>
          </p:cNvSpPr>
          <p:nvPr/>
        </p:nvSpPr>
        <p:spPr bwMode="auto">
          <a:xfrm>
            <a:off x="7667625" y="3213100"/>
            <a:ext cx="287338" cy="1728788"/>
          </a:xfrm>
          <a:prstGeom prst="downArrow">
            <a:avLst>
              <a:gd name="adj1" fmla="val 50000"/>
              <a:gd name="adj2" fmla="val 150414"/>
            </a:avLst>
          </a:prstGeom>
          <a:solidFill>
            <a:schemeClr val="accent1"/>
          </a:solidFill>
          <a:ln w="9525">
            <a:solidFill>
              <a:schemeClr val="tx1"/>
            </a:solidFill>
            <a:miter lim="800000"/>
            <a:headEnd/>
            <a:tailEnd/>
          </a:ln>
        </p:spPr>
        <p:txBody>
          <a:bodyPr vert="eaVert" wrap="none" anchor="ctr"/>
          <a:lstStyle/>
          <a:p>
            <a:endParaRPr lang="en-US">
              <a:latin typeface="Constantia" pitchFamily="18" charset="0"/>
            </a:endParaRPr>
          </a:p>
        </p:txBody>
      </p:sp>
    </p:spTree>
    <p:extLst>
      <p:ext uri="{BB962C8B-B14F-4D97-AF65-F5344CB8AC3E}">
        <p14:creationId xmlns:p14="http://schemas.microsoft.com/office/powerpoint/2010/main" xmlns="" val="31374189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algn="ctr"/>
            <a:r>
              <a:rPr lang="en-GB" sz="4000" dirty="0" smtClean="0"/>
              <a:t>Metaphysical Limitations of the Neurophysiology of Perception</a:t>
            </a:r>
            <a:endParaRPr lang="en-US" sz="4000" dirty="0" smtClean="0"/>
          </a:p>
        </p:txBody>
      </p:sp>
      <p:sp>
        <p:nvSpPr>
          <p:cNvPr id="17411" name="Content Placeholder 2"/>
          <p:cNvSpPr>
            <a:spLocks noGrp="1"/>
          </p:cNvSpPr>
          <p:nvPr>
            <p:ph idx="1"/>
          </p:nvPr>
        </p:nvSpPr>
        <p:spPr/>
        <p:txBody>
          <a:bodyPr/>
          <a:lstStyle/>
          <a:p>
            <a:pPr>
              <a:buFont typeface="Wingdings 2" pitchFamily="18" charset="2"/>
              <a:buNone/>
            </a:pPr>
            <a:r>
              <a:rPr lang="en-GB" dirty="0" smtClean="0"/>
              <a:t>   </a:t>
            </a:r>
          </a:p>
          <a:p>
            <a:pPr>
              <a:buFont typeface="Wingdings 2" pitchFamily="18" charset="2"/>
              <a:buNone/>
            </a:pPr>
            <a:r>
              <a:rPr lang="en-GB" dirty="0" smtClean="0"/>
              <a:t>	</a:t>
            </a:r>
            <a:r>
              <a:rPr lang="en-GB" sz="3600" dirty="0"/>
              <a:t> The inward causal chain explains how the light gets into my brain but not how this results in a  gaze that looks out.</a:t>
            </a:r>
            <a:endParaRPr lang="en-US" sz="3600" dirty="0" smtClean="0"/>
          </a:p>
        </p:txBody>
      </p:sp>
      <p:sp>
        <p:nvSpPr>
          <p:cNvPr id="4" name="Footer Placeholder 3"/>
          <p:cNvSpPr>
            <a:spLocks noGrp="1"/>
          </p:cNvSpPr>
          <p:nvPr>
            <p:ph type="ftr" sz="quarter" idx="11"/>
          </p:nvPr>
        </p:nvSpPr>
        <p:spPr/>
        <p:txBody>
          <a:bodyPr/>
          <a:lstStyle/>
          <a:p>
            <a:pPr>
              <a:defRPr/>
            </a:pPr>
            <a:r>
              <a:rPr lang="en-US" smtClean="0"/>
              <a:t>Why Neuroscience Can Never Explain Consciousness</a:t>
            </a:r>
            <a:endParaRPr lang="en-US"/>
          </a:p>
        </p:txBody>
      </p:sp>
      <p:sp>
        <p:nvSpPr>
          <p:cNvPr id="5" name="Slide Number Placeholder 4"/>
          <p:cNvSpPr>
            <a:spLocks noGrp="1"/>
          </p:cNvSpPr>
          <p:nvPr>
            <p:ph type="sldNum" sz="quarter" idx="12"/>
          </p:nvPr>
        </p:nvSpPr>
        <p:spPr/>
        <p:txBody>
          <a:bodyPr/>
          <a:lstStyle/>
          <a:p>
            <a:pPr>
              <a:defRPr/>
            </a:pPr>
            <a:fld id="{483D3664-E7F4-4460-8F53-251748548CD5}" type="slidenum">
              <a:rPr lang="en-US" smtClean="0"/>
              <a:pPr>
                <a:defRPr/>
              </a:pPr>
              <a:t>32</a:t>
            </a:fld>
            <a:endParaRPr lang="en-US"/>
          </a:p>
        </p:txBody>
      </p:sp>
    </p:spTree>
    <p:extLst>
      <p:ext uri="{BB962C8B-B14F-4D97-AF65-F5344CB8AC3E}">
        <p14:creationId xmlns:p14="http://schemas.microsoft.com/office/powerpoint/2010/main" xmlns="" val="13611764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algn="ctr"/>
            <a:r>
              <a:rPr lang="en-GB" sz="4400" dirty="0" smtClean="0"/>
              <a:t>The Bounce-Back of Intentionality</a:t>
            </a:r>
            <a:endParaRPr lang="en-US" sz="4400" dirty="0" smtClean="0"/>
          </a:p>
        </p:txBody>
      </p:sp>
      <p:sp>
        <p:nvSpPr>
          <p:cNvPr id="20483" name="Content Placeholder 2"/>
          <p:cNvSpPr>
            <a:spLocks noGrp="1"/>
          </p:cNvSpPr>
          <p:nvPr>
            <p:ph idx="1"/>
          </p:nvPr>
        </p:nvSpPr>
        <p:spPr/>
        <p:txBody>
          <a:bodyPr>
            <a:normAutofit fontScale="92500"/>
          </a:bodyPr>
          <a:lstStyle/>
          <a:p>
            <a:endParaRPr lang="en-GB" dirty="0" smtClean="0"/>
          </a:p>
          <a:p>
            <a:r>
              <a:rPr lang="en-GB" sz="3200" dirty="0"/>
              <a:t>Marks the point at which perceptions are received </a:t>
            </a:r>
          </a:p>
          <a:p>
            <a:r>
              <a:rPr lang="en-GB" sz="3200" dirty="0"/>
              <a:t>Without ‘bounce-back’ there would be no demarcation between input and output : the  organism would not be a ‘centre</a:t>
            </a:r>
          </a:p>
          <a:p>
            <a:r>
              <a:rPr lang="en-US" sz="3200" dirty="0"/>
              <a:t>It establishes a point of origin, a centre in a material world which has no ‘here’</a:t>
            </a:r>
            <a:endParaRPr lang="en-US" sz="3200" dirty="0" smtClean="0"/>
          </a:p>
        </p:txBody>
      </p:sp>
      <p:sp>
        <p:nvSpPr>
          <p:cNvPr id="4" name="Footer Placeholder 3"/>
          <p:cNvSpPr>
            <a:spLocks noGrp="1"/>
          </p:cNvSpPr>
          <p:nvPr>
            <p:ph type="ftr" sz="quarter" idx="11"/>
          </p:nvPr>
        </p:nvSpPr>
        <p:spPr/>
        <p:txBody>
          <a:bodyPr/>
          <a:lstStyle/>
          <a:p>
            <a:pPr>
              <a:defRPr/>
            </a:pPr>
            <a:r>
              <a:rPr lang="en-US" smtClean="0"/>
              <a:t>Why Neuroscience Can Never Explain Consciousness</a:t>
            </a:r>
            <a:endParaRPr lang="en-US"/>
          </a:p>
        </p:txBody>
      </p:sp>
      <p:sp>
        <p:nvSpPr>
          <p:cNvPr id="5" name="Slide Number Placeholder 4"/>
          <p:cNvSpPr>
            <a:spLocks noGrp="1"/>
          </p:cNvSpPr>
          <p:nvPr>
            <p:ph type="sldNum" sz="quarter" idx="12"/>
          </p:nvPr>
        </p:nvSpPr>
        <p:spPr/>
        <p:txBody>
          <a:bodyPr/>
          <a:lstStyle/>
          <a:p>
            <a:pPr>
              <a:defRPr/>
            </a:pPr>
            <a:fld id="{9F98EA66-6C8E-4072-9228-96AAC0B1A09C}" type="slidenum">
              <a:rPr lang="en-US" smtClean="0"/>
              <a:pPr>
                <a:defRPr/>
              </a:pPr>
              <a:t>33</a:t>
            </a:fld>
            <a:endParaRPr lang="en-US"/>
          </a:p>
        </p:txBody>
      </p:sp>
    </p:spTree>
    <p:extLst>
      <p:ext uri="{BB962C8B-B14F-4D97-AF65-F5344CB8AC3E}">
        <p14:creationId xmlns:p14="http://schemas.microsoft.com/office/powerpoint/2010/main" xmlns="" val="35584776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a:t>Tears the hitherto seamless fabric of a causally closed material world</a:t>
            </a:r>
          </a:p>
          <a:p>
            <a:r>
              <a:rPr lang="en-GB" dirty="0"/>
              <a:t>The seed out of which grows first-person being (unique to humans</a:t>
            </a:r>
            <a:r>
              <a:rPr lang="en-GB" dirty="0" smtClean="0"/>
              <a:t>)</a:t>
            </a:r>
          </a:p>
          <a:p>
            <a:r>
              <a:rPr lang="en-GB" dirty="0" smtClean="0"/>
              <a:t>A trillion cognitive handshakes</a:t>
            </a:r>
            <a:endParaRPr lang="en-GB" dirty="0"/>
          </a:p>
          <a:p>
            <a:r>
              <a:rPr lang="en-GB" dirty="0"/>
              <a:t>The human world – the semiosphere</a:t>
            </a:r>
          </a:p>
        </p:txBody>
      </p:sp>
      <p:sp>
        <p:nvSpPr>
          <p:cNvPr id="3" name="Footer Placeholder 2"/>
          <p:cNvSpPr>
            <a:spLocks noGrp="1"/>
          </p:cNvSpPr>
          <p:nvPr>
            <p:ph type="ftr" sz="quarter" idx="11"/>
          </p:nvPr>
        </p:nvSpPr>
        <p:spPr/>
        <p:txBody>
          <a:bodyPr/>
          <a:lstStyle/>
          <a:p>
            <a:r>
              <a:rPr lang="en-GB" smtClean="0"/>
              <a:t>Kent Open Lecture</a:t>
            </a:r>
            <a:endParaRPr lang="en-GB"/>
          </a:p>
        </p:txBody>
      </p:sp>
      <p:sp>
        <p:nvSpPr>
          <p:cNvPr id="4" name="Slide Number Placeholder 3"/>
          <p:cNvSpPr>
            <a:spLocks noGrp="1"/>
          </p:cNvSpPr>
          <p:nvPr>
            <p:ph type="sldNum" sz="quarter" idx="12"/>
          </p:nvPr>
        </p:nvSpPr>
        <p:spPr/>
        <p:txBody>
          <a:bodyPr/>
          <a:lstStyle/>
          <a:p>
            <a:fld id="{5D39003B-72FF-4F28-9053-7DCBAC75E134}" type="slidenum">
              <a:rPr lang="en-GB" smtClean="0"/>
              <a:pPr/>
              <a:t>34</a:t>
            </a:fld>
            <a:endParaRPr lang="en-GB"/>
          </a:p>
        </p:txBody>
      </p:sp>
      <p:sp>
        <p:nvSpPr>
          <p:cNvPr id="5" name="Title 4"/>
          <p:cNvSpPr>
            <a:spLocks noGrp="1"/>
          </p:cNvSpPr>
          <p:nvPr>
            <p:ph type="title"/>
          </p:nvPr>
        </p:nvSpPr>
        <p:spPr/>
        <p:txBody>
          <a:bodyPr/>
          <a:lstStyle/>
          <a:p>
            <a:pPr algn="ctr"/>
            <a:r>
              <a:rPr lang="en-GB" dirty="0" smtClean="0"/>
              <a:t>Intentionality</a:t>
            </a:r>
            <a:endParaRPr lang="en-GB" dirty="0"/>
          </a:p>
        </p:txBody>
      </p:sp>
    </p:spTree>
    <p:extLst>
      <p:ext uri="{BB962C8B-B14F-4D97-AF65-F5344CB8AC3E}">
        <p14:creationId xmlns:p14="http://schemas.microsoft.com/office/powerpoint/2010/main" xmlns="" val="35880654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Make sense – and indeed are made possible – only with respect to a personal past and future</a:t>
            </a:r>
          </a:p>
          <a:p>
            <a:r>
              <a:rPr lang="en-GB" dirty="0" smtClean="0"/>
              <a:t>The self has temporal depth</a:t>
            </a:r>
          </a:p>
          <a:p>
            <a:r>
              <a:rPr lang="en-GB" dirty="0" smtClean="0"/>
              <a:t>Virtual  causality (Scruton)</a:t>
            </a:r>
            <a:endParaRPr lang="en-GB" dirty="0"/>
          </a:p>
        </p:txBody>
      </p:sp>
      <p:sp>
        <p:nvSpPr>
          <p:cNvPr id="3" name="Title 2"/>
          <p:cNvSpPr>
            <a:spLocks noGrp="1"/>
          </p:cNvSpPr>
          <p:nvPr>
            <p:ph type="title"/>
          </p:nvPr>
        </p:nvSpPr>
        <p:spPr/>
        <p:txBody>
          <a:bodyPr>
            <a:normAutofit fontScale="90000"/>
          </a:bodyPr>
          <a:lstStyle/>
          <a:p>
            <a:r>
              <a:rPr lang="en-GB" dirty="0" smtClean="0"/>
              <a:t>Actions as Expressive of My Self</a:t>
            </a:r>
            <a:endParaRPr lang="en-GB" dirty="0"/>
          </a:p>
        </p:txBody>
      </p:sp>
    </p:spTree>
    <p:extLst>
      <p:ext uri="{BB962C8B-B14F-4D97-AF65-F5344CB8AC3E}">
        <p14:creationId xmlns:p14="http://schemas.microsoft.com/office/powerpoint/2010/main" xmlns="" val="13276723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smtClean="0"/>
          </a:p>
          <a:p>
            <a:r>
              <a:rPr lang="en-GB" sz="3600" dirty="0" smtClean="0"/>
              <a:t>Catching a ball</a:t>
            </a:r>
          </a:p>
          <a:p>
            <a:pPr marL="109728" indent="0">
              <a:buNone/>
            </a:pPr>
            <a:endParaRPr lang="en-GB" sz="3600" dirty="0" smtClean="0"/>
          </a:p>
          <a:p>
            <a:r>
              <a:rPr lang="en-GB" sz="3600" dirty="0" smtClean="0"/>
              <a:t>Learning to juggle</a:t>
            </a:r>
          </a:p>
        </p:txBody>
      </p:sp>
      <p:sp>
        <p:nvSpPr>
          <p:cNvPr id="3" name="Title 2"/>
          <p:cNvSpPr>
            <a:spLocks noGrp="1"/>
          </p:cNvSpPr>
          <p:nvPr>
            <p:ph type="title"/>
          </p:nvPr>
        </p:nvSpPr>
        <p:spPr/>
        <p:txBody>
          <a:bodyPr>
            <a:normAutofit fontScale="90000"/>
          </a:bodyPr>
          <a:lstStyle/>
          <a:p>
            <a:pPr algn="ctr"/>
            <a:r>
              <a:rPr lang="en-GB" dirty="0" smtClean="0"/>
              <a:t>Overlooking Our Role in Shaping Ourselves</a:t>
            </a:r>
            <a:endParaRPr lang="en-GB" dirty="0"/>
          </a:p>
        </p:txBody>
      </p:sp>
    </p:spTree>
    <p:extLst>
      <p:ext uri="{BB962C8B-B14F-4D97-AF65-F5344CB8AC3E}">
        <p14:creationId xmlns:p14="http://schemas.microsoft.com/office/powerpoint/2010/main" xmlns="" val="3105783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3600" dirty="0" smtClean="0"/>
              <a:t>Of the brain</a:t>
            </a:r>
          </a:p>
          <a:p>
            <a:r>
              <a:rPr lang="en-GB" sz="3600" dirty="0" smtClean="0"/>
              <a:t>Of the body</a:t>
            </a:r>
          </a:p>
          <a:p>
            <a:r>
              <a:rPr lang="en-GB" sz="3600" dirty="0" smtClean="0"/>
              <a:t>Of the self</a:t>
            </a:r>
          </a:p>
          <a:p>
            <a:r>
              <a:rPr lang="en-GB" sz="3600" dirty="0" smtClean="0"/>
              <a:t>Of the world</a:t>
            </a:r>
            <a:endParaRPr lang="en-GB" sz="3600" dirty="0"/>
          </a:p>
        </p:txBody>
      </p:sp>
      <p:sp>
        <p:nvSpPr>
          <p:cNvPr id="3" name="Title 2"/>
          <p:cNvSpPr>
            <a:spLocks noGrp="1"/>
          </p:cNvSpPr>
          <p:nvPr>
            <p:ph type="title"/>
          </p:nvPr>
        </p:nvSpPr>
        <p:spPr/>
        <p:txBody>
          <a:bodyPr/>
          <a:lstStyle/>
          <a:p>
            <a:pPr algn="ctr"/>
            <a:r>
              <a:rPr lang="en-GB" dirty="0" smtClean="0"/>
              <a:t>Plasticity</a:t>
            </a:r>
            <a:endParaRPr lang="en-GB" dirty="0"/>
          </a:p>
        </p:txBody>
      </p:sp>
    </p:spTree>
    <p:extLst>
      <p:ext uri="{BB962C8B-B14F-4D97-AF65-F5344CB8AC3E}">
        <p14:creationId xmlns:p14="http://schemas.microsoft.com/office/powerpoint/2010/main" xmlns="" val="5148506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a:t>Am I justified in saying ‘The buck starts here’? How can a material object in a material world be a point of origin of events? </a:t>
            </a:r>
          </a:p>
          <a:p>
            <a:pPr marL="109728" indent="0">
              <a:buNone/>
            </a:pPr>
            <a:endParaRPr lang="en-GB" dirty="0"/>
          </a:p>
          <a:p>
            <a:r>
              <a:rPr lang="en-GB" sz="3200" b="1" dirty="0"/>
              <a:t>If my actions are an expression of myself, am I free if I did not cause or bring myself about?</a:t>
            </a:r>
          </a:p>
        </p:txBody>
      </p:sp>
      <p:sp>
        <p:nvSpPr>
          <p:cNvPr id="3" name="Title 2"/>
          <p:cNvSpPr>
            <a:spLocks noGrp="1"/>
          </p:cNvSpPr>
          <p:nvPr>
            <p:ph type="title"/>
          </p:nvPr>
        </p:nvSpPr>
        <p:spPr/>
        <p:txBody>
          <a:bodyPr/>
          <a:lstStyle/>
          <a:p>
            <a:pPr algn="ctr"/>
            <a:r>
              <a:rPr lang="en-GB" dirty="0" smtClean="0"/>
              <a:t>Am I the Origin of My Actions?</a:t>
            </a:r>
            <a:endParaRPr lang="en-GB" dirty="0"/>
          </a:p>
        </p:txBody>
      </p:sp>
    </p:spTree>
    <p:extLst>
      <p:ext uri="{BB962C8B-B14F-4D97-AF65-F5344CB8AC3E}">
        <p14:creationId xmlns:p14="http://schemas.microsoft.com/office/powerpoint/2010/main" xmlns="" val="18801354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pPr lvl="0"/>
            <a:r>
              <a:rPr lang="en-US" dirty="0"/>
              <a:t>Nothing can be the cause of itself. </a:t>
            </a:r>
            <a:endParaRPr lang="en-GB" dirty="0"/>
          </a:p>
          <a:p>
            <a:pPr lvl="0"/>
            <a:r>
              <a:rPr lang="en-GB" dirty="0"/>
              <a:t> In order to be truly morally responsible for one’s actions, one would have to be the cause of one’s self</a:t>
            </a:r>
            <a:r>
              <a:rPr lang="en-GB" dirty="0" smtClean="0"/>
              <a:t>.</a:t>
            </a:r>
            <a:endParaRPr lang="en-GB" dirty="0"/>
          </a:p>
          <a:p>
            <a:pPr lvl="0"/>
            <a:r>
              <a:rPr lang="en-GB" dirty="0"/>
              <a:t>Therefore nothing (and hence no-one) can be truly morally responsible.</a:t>
            </a:r>
          </a:p>
          <a:p>
            <a:endParaRPr lang="en-GB" dirty="0"/>
          </a:p>
        </p:txBody>
      </p:sp>
      <p:sp>
        <p:nvSpPr>
          <p:cNvPr id="3" name="Title 2"/>
          <p:cNvSpPr>
            <a:spLocks noGrp="1"/>
          </p:cNvSpPr>
          <p:nvPr>
            <p:ph type="title"/>
          </p:nvPr>
        </p:nvSpPr>
        <p:spPr/>
        <p:txBody>
          <a:bodyPr/>
          <a:lstStyle/>
          <a:p>
            <a:pPr algn="ctr"/>
            <a:r>
              <a:rPr lang="en-GB" dirty="0" smtClean="0"/>
              <a:t>Galen Strawson’s Argument</a:t>
            </a:r>
            <a:endParaRPr lang="en-GB" dirty="0"/>
          </a:p>
        </p:txBody>
      </p:sp>
    </p:spTree>
    <p:extLst>
      <p:ext uri="{BB962C8B-B14F-4D97-AF65-F5344CB8AC3E}">
        <p14:creationId xmlns:p14="http://schemas.microsoft.com/office/powerpoint/2010/main" xmlns="" val="2862698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r>
              <a:rPr lang="en-GB" dirty="0"/>
              <a:t>R</a:t>
            </a:r>
            <a:r>
              <a:rPr lang="en-GB" dirty="0" smtClean="0"/>
              <a:t>evisiting </a:t>
            </a:r>
            <a:r>
              <a:rPr lang="en-GB" dirty="0"/>
              <a:t>the nature of </a:t>
            </a:r>
            <a:r>
              <a:rPr lang="en-GB" dirty="0" smtClean="0"/>
              <a:t>action</a:t>
            </a:r>
          </a:p>
          <a:p>
            <a:r>
              <a:rPr lang="en-GB" dirty="0"/>
              <a:t>The possibility of being the origin of an action: actions as self-expression</a:t>
            </a:r>
            <a:endParaRPr lang="en-GB" dirty="0" smtClean="0"/>
          </a:p>
          <a:p>
            <a:r>
              <a:rPr lang="en-GB" dirty="0" smtClean="0"/>
              <a:t>Operating on/with the laws of nature: the virtual outside made of ‘Thatter’</a:t>
            </a:r>
          </a:p>
          <a:p>
            <a:r>
              <a:rPr lang="en-GB" dirty="0" smtClean="0"/>
              <a:t>Deflecting the course of nature</a:t>
            </a:r>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(2)</a:t>
            </a:r>
            <a:endParaRPr lang="en-GB" dirty="0"/>
          </a:p>
        </p:txBody>
      </p:sp>
    </p:spTree>
    <p:extLst>
      <p:ext uri="{BB962C8B-B14F-4D97-AF65-F5344CB8AC3E}">
        <p14:creationId xmlns:p14="http://schemas.microsoft.com/office/powerpoint/2010/main" xmlns="" val="34004186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We have described sufficient </a:t>
            </a:r>
            <a:r>
              <a:rPr lang="en-GB" i="1" dirty="0" smtClean="0"/>
              <a:t>causa sui </a:t>
            </a:r>
            <a:r>
              <a:rPr lang="en-GB" dirty="0" smtClean="0"/>
              <a:t> to satisfy the demand that we should be the origin of our actions</a:t>
            </a:r>
          </a:p>
          <a:p>
            <a:r>
              <a:rPr lang="en-GB" dirty="0" smtClean="0"/>
              <a:t>This appropriation of part of the world as ourselves begins with the Existential Intuition</a:t>
            </a:r>
          </a:p>
          <a:p>
            <a:r>
              <a:rPr lang="en-GB" dirty="0" smtClean="0"/>
              <a:t>We are supported in this by the human world of pooled transcendence</a:t>
            </a:r>
          </a:p>
          <a:p>
            <a:r>
              <a:rPr lang="en-GB" dirty="0" smtClean="0"/>
              <a:t>The idea that freedom requires no ‘starter pack’ of the given empties freedom</a:t>
            </a:r>
            <a:endParaRPr lang="en-GB" dirty="0"/>
          </a:p>
        </p:txBody>
      </p:sp>
      <p:sp>
        <p:nvSpPr>
          <p:cNvPr id="3" name="Title 2"/>
          <p:cNvSpPr>
            <a:spLocks noGrp="1"/>
          </p:cNvSpPr>
          <p:nvPr>
            <p:ph type="title"/>
          </p:nvPr>
        </p:nvSpPr>
        <p:spPr/>
        <p:txBody>
          <a:bodyPr/>
          <a:lstStyle/>
          <a:p>
            <a:pPr algn="ctr"/>
            <a:r>
              <a:rPr lang="en-GB" dirty="0" smtClean="0"/>
              <a:t>Against Strawson</a:t>
            </a:r>
            <a:endParaRPr lang="en-GB" dirty="0"/>
          </a:p>
        </p:txBody>
      </p:sp>
    </p:spTree>
    <p:extLst>
      <p:ext uri="{BB962C8B-B14F-4D97-AF65-F5344CB8AC3E}">
        <p14:creationId xmlns:p14="http://schemas.microsoft.com/office/powerpoint/2010/main" xmlns="" val="28101002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r>
              <a:rPr lang="en-GB" sz="2800" dirty="0"/>
              <a:t>R</a:t>
            </a:r>
            <a:r>
              <a:rPr lang="en-GB" sz="2800" dirty="0" smtClean="0"/>
              <a:t>evisiting </a:t>
            </a:r>
            <a:r>
              <a:rPr lang="en-GB" sz="2800" dirty="0"/>
              <a:t>the nature of </a:t>
            </a:r>
            <a:r>
              <a:rPr lang="en-GB" sz="2800" dirty="0" smtClean="0"/>
              <a:t>action</a:t>
            </a:r>
          </a:p>
          <a:p>
            <a:r>
              <a:rPr lang="en-GB" sz="3200" dirty="0"/>
              <a:t>The possibility of being the origin of an action: actions as self-expression</a:t>
            </a:r>
            <a:endParaRPr lang="en-GB" sz="3200" dirty="0" smtClean="0"/>
          </a:p>
          <a:p>
            <a:r>
              <a:rPr lang="en-GB" sz="3200" b="1" dirty="0" smtClean="0"/>
              <a:t>Operating on/with the laws of nature: the virtual outside </a:t>
            </a:r>
          </a:p>
          <a:p>
            <a:r>
              <a:rPr lang="en-GB" dirty="0" smtClean="0"/>
              <a:t>Deflecting the course of nature</a:t>
            </a:r>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(2)</a:t>
            </a:r>
            <a:endParaRPr lang="en-GB" dirty="0"/>
          </a:p>
        </p:txBody>
      </p:sp>
    </p:spTree>
    <p:extLst>
      <p:ext uri="{BB962C8B-B14F-4D97-AF65-F5344CB8AC3E}">
        <p14:creationId xmlns:p14="http://schemas.microsoft.com/office/powerpoint/2010/main" xmlns="" val="31317683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John Stuart Mill to the Rescue</a:t>
            </a:r>
            <a:endParaRPr lang="en-GB" dirty="0"/>
          </a:p>
        </p:txBody>
      </p:sp>
      <p:pic>
        <p:nvPicPr>
          <p:cNvPr id="2050" name="Picture 2" descr="C:\Users\Raymond\Pictures\Mill.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19500" y="1484769"/>
            <a:ext cx="3219450" cy="478088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145108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pPr marL="109728" indent="0">
              <a:buNone/>
            </a:pPr>
            <a:r>
              <a:rPr lang="en-GB" dirty="0" smtClean="0"/>
              <a:t>Though </a:t>
            </a:r>
            <a:r>
              <a:rPr lang="en-GB" dirty="0"/>
              <a:t>we cannot emancipate ourselves from the laws of nature as a whole, we can  escape from any particular law of nature if we are able to withdraw ourselves from the circumstances in which it acts. Though we can do nothing except through laws of nature, we can use one law to counteract another.</a:t>
            </a:r>
          </a:p>
        </p:txBody>
      </p:sp>
      <p:sp>
        <p:nvSpPr>
          <p:cNvPr id="3" name="Title 2"/>
          <p:cNvSpPr>
            <a:spLocks noGrp="1"/>
          </p:cNvSpPr>
          <p:nvPr>
            <p:ph type="title"/>
          </p:nvPr>
        </p:nvSpPr>
        <p:spPr/>
        <p:txBody>
          <a:bodyPr/>
          <a:lstStyle/>
          <a:p>
            <a:pPr algn="ctr"/>
            <a:r>
              <a:rPr lang="en-GB" dirty="0" smtClean="0"/>
              <a:t>JS Mill on Freedom</a:t>
            </a:r>
            <a:endParaRPr lang="en-GB" dirty="0"/>
          </a:p>
        </p:txBody>
      </p:sp>
    </p:spTree>
    <p:extLst>
      <p:ext uri="{BB962C8B-B14F-4D97-AF65-F5344CB8AC3E}">
        <p14:creationId xmlns:p14="http://schemas.microsoft.com/office/powerpoint/2010/main" xmlns="" val="14083260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endParaRPr lang="en-GB" dirty="0" smtClean="0"/>
          </a:p>
          <a:p>
            <a:r>
              <a:rPr lang="en-GB" dirty="0" smtClean="0"/>
              <a:t>We </a:t>
            </a:r>
            <a:r>
              <a:rPr lang="en-GB" i="1" dirty="0" smtClean="0"/>
              <a:t>utilise </a:t>
            </a:r>
            <a:r>
              <a:rPr lang="en-GB" dirty="0" smtClean="0"/>
              <a:t>the laws of nature</a:t>
            </a:r>
          </a:p>
          <a:p>
            <a:endParaRPr lang="en-GB" dirty="0" smtClean="0"/>
          </a:p>
          <a:p>
            <a:r>
              <a:rPr lang="en-GB" dirty="0" smtClean="0"/>
              <a:t>We position ourselves to do so</a:t>
            </a:r>
          </a:p>
          <a:p>
            <a:endParaRPr lang="en-GB" dirty="0" smtClean="0"/>
          </a:p>
          <a:p>
            <a:r>
              <a:rPr lang="en-GB" dirty="0" smtClean="0"/>
              <a:t>We assume a position from a virtual outside-of-nature</a:t>
            </a:r>
          </a:p>
          <a:p>
            <a:endParaRPr lang="en-GB" dirty="0" smtClean="0"/>
          </a:p>
          <a:p>
            <a:r>
              <a:rPr lang="en-GB" dirty="0" smtClean="0"/>
              <a:t>The human sphere: a public realm; the semiosphere; the technosphere</a:t>
            </a:r>
            <a:endParaRPr lang="en-GB" dirty="0"/>
          </a:p>
        </p:txBody>
      </p:sp>
      <p:sp>
        <p:nvSpPr>
          <p:cNvPr id="3" name="Title 2"/>
          <p:cNvSpPr>
            <a:spLocks noGrp="1"/>
          </p:cNvSpPr>
          <p:nvPr>
            <p:ph type="title"/>
          </p:nvPr>
        </p:nvSpPr>
        <p:spPr/>
        <p:txBody>
          <a:bodyPr/>
          <a:lstStyle/>
          <a:p>
            <a:pPr algn="ctr"/>
            <a:r>
              <a:rPr lang="en-GB" dirty="0" smtClean="0"/>
              <a:t>The Possibility of Freedom</a:t>
            </a:r>
            <a:endParaRPr lang="en-GB" dirty="0"/>
          </a:p>
        </p:txBody>
      </p:sp>
    </p:spTree>
    <p:extLst>
      <p:ext uri="{BB962C8B-B14F-4D97-AF65-F5344CB8AC3E}">
        <p14:creationId xmlns:p14="http://schemas.microsoft.com/office/powerpoint/2010/main" xmlns="" val="26622080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smtClean="0"/>
              <a:t>Mummy is persuaded by me and finds time to take me to the park</a:t>
            </a:r>
          </a:p>
          <a:p>
            <a:r>
              <a:rPr lang="en-GB" dirty="0" smtClean="0"/>
              <a:t>We follow a route to get there</a:t>
            </a:r>
          </a:p>
          <a:p>
            <a:r>
              <a:rPr lang="en-GB" dirty="0" smtClean="0"/>
              <a:t>We climb to the top of the slide which has been built for this purpose</a:t>
            </a:r>
          </a:p>
          <a:p>
            <a:r>
              <a:rPr lang="en-GB" dirty="0" smtClean="0"/>
              <a:t>We yield to gravity – by appointment</a:t>
            </a:r>
            <a:endParaRPr lang="en-GB" dirty="0"/>
          </a:p>
          <a:p>
            <a:r>
              <a:rPr lang="en-GB" dirty="0" smtClean="0"/>
              <a:t>‘We obey nature in order to command her’ F Bacon</a:t>
            </a:r>
          </a:p>
          <a:p>
            <a:r>
              <a:rPr lang="en-GB" dirty="0" smtClean="0"/>
              <a:t>We make handles out of material causes</a:t>
            </a:r>
            <a:endParaRPr lang="en-GB" dirty="0"/>
          </a:p>
        </p:txBody>
      </p:sp>
      <p:sp>
        <p:nvSpPr>
          <p:cNvPr id="3" name="Title 2"/>
          <p:cNvSpPr>
            <a:spLocks noGrp="1"/>
          </p:cNvSpPr>
          <p:nvPr>
            <p:ph type="title"/>
          </p:nvPr>
        </p:nvSpPr>
        <p:spPr/>
        <p:txBody>
          <a:bodyPr/>
          <a:lstStyle/>
          <a:p>
            <a:pPr algn="ctr"/>
            <a:r>
              <a:rPr lang="en-GB" dirty="0" smtClean="0"/>
              <a:t>On the Slide</a:t>
            </a:r>
            <a:endParaRPr lang="en-GB" dirty="0"/>
          </a:p>
        </p:txBody>
      </p:sp>
    </p:spTree>
    <p:extLst>
      <p:ext uri="{BB962C8B-B14F-4D97-AF65-F5344CB8AC3E}">
        <p14:creationId xmlns:p14="http://schemas.microsoft.com/office/powerpoint/2010/main" xmlns="" val="29958819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GB" dirty="0" smtClean="0"/>
          </a:p>
          <a:p>
            <a:r>
              <a:rPr lang="en-GB" sz="3200" dirty="0" smtClean="0"/>
              <a:t>Go with the grain of the natural world</a:t>
            </a:r>
          </a:p>
          <a:p>
            <a:pPr marL="109728" indent="0">
              <a:buNone/>
            </a:pPr>
            <a:endParaRPr lang="en-GB" sz="3200" dirty="0" smtClean="0"/>
          </a:p>
          <a:p>
            <a:r>
              <a:rPr lang="en-GB" sz="3200" dirty="0" smtClean="0"/>
              <a:t>Step back into human world</a:t>
            </a:r>
          </a:p>
          <a:p>
            <a:endParaRPr lang="en-GB" sz="3200" dirty="0" smtClean="0"/>
          </a:p>
          <a:p>
            <a:r>
              <a:rPr lang="en-GB" sz="3200" dirty="0" smtClean="0"/>
              <a:t>Material causes as handles/levers</a:t>
            </a:r>
          </a:p>
          <a:p>
            <a:pPr marL="109728" indent="0">
              <a:buNone/>
            </a:pPr>
            <a:endParaRPr lang="en-GB" sz="3200" dirty="0" smtClean="0"/>
          </a:p>
          <a:p>
            <a:r>
              <a:rPr lang="en-GB" sz="3200" dirty="0" smtClean="0"/>
              <a:t>Science-based technology originating in the community of minds</a:t>
            </a:r>
            <a:endParaRPr lang="en-GB" sz="3200" dirty="0"/>
          </a:p>
        </p:txBody>
      </p:sp>
      <p:sp>
        <p:nvSpPr>
          <p:cNvPr id="3" name="Title 2"/>
          <p:cNvSpPr>
            <a:spLocks noGrp="1"/>
          </p:cNvSpPr>
          <p:nvPr>
            <p:ph type="title"/>
          </p:nvPr>
        </p:nvSpPr>
        <p:spPr/>
        <p:txBody>
          <a:bodyPr>
            <a:normAutofit fontScale="90000"/>
          </a:bodyPr>
          <a:lstStyle/>
          <a:p>
            <a:pPr algn="ctr"/>
            <a:r>
              <a:rPr lang="en-GB" dirty="0" smtClean="0"/>
              <a:t>‘Obey [</a:t>
            </a:r>
            <a:r>
              <a:rPr lang="en-GB" dirty="0" err="1" smtClean="0"/>
              <a:t>ing</a:t>
            </a:r>
            <a:r>
              <a:rPr lang="en-GB" dirty="0" smtClean="0"/>
              <a:t>]nature so as to command her’ Francis Bacon</a:t>
            </a:r>
            <a:endParaRPr lang="en-GB" dirty="0"/>
          </a:p>
        </p:txBody>
      </p:sp>
    </p:spTree>
    <p:extLst>
      <p:ext uri="{BB962C8B-B14F-4D97-AF65-F5344CB8AC3E}">
        <p14:creationId xmlns:p14="http://schemas.microsoft.com/office/powerpoint/2010/main" xmlns="" val="41634081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GB" sz="2800" dirty="0"/>
              <a:t>P</a:t>
            </a:r>
            <a:r>
              <a:rPr lang="en-GB" sz="2800" dirty="0" smtClean="0"/>
              <a:t>ossible </a:t>
            </a:r>
            <a:r>
              <a:rPr lang="en-GB" sz="2800" dirty="0"/>
              <a:t>because we approach nature from that </a:t>
            </a:r>
            <a:r>
              <a:rPr lang="en-GB" sz="2800" b="1" i="1" dirty="0"/>
              <a:t>outside</a:t>
            </a:r>
            <a:r>
              <a:rPr lang="en-GB" sz="2800" dirty="0"/>
              <a:t> whose seed is </a:t>
            </a:r>
            <a:r>
              <a:rPr lang="en-GB" sz="2800" dirty="0" smtClean="0"/>
              <a:t>the intentionality of our conscious awareness. </a:t>
            </a:r>
          </a:p>
          <a:p>
            <a:pPr marL="109728" indent="0">
              <a:buNone/>
            </a:pPr>
            <a:endParaRPr lang="en-GB" sz="2800" dirty="0" smtClean="0"/>
          </a:p>
          <a:p>
            <a:pPr marL="109728" indent="0">
              <a:buNone/>
            </a:pPr>
            <a:r>
              <a:rPr lang="en-GB" sz="2800" dirty="0" smtClean="0"/>
              <a:t>This </a:t>
            </a:r>
            <a:r>
              <a:rPr lang="en-GB" sz="2800" dirty="0"/>
              <a:t>outside is built up as an expanding Space of </a:t>
            </a:r>
            <a:r>
              <a:rPr lang="en-GB" sz="2800" dirty="0" smtClean="0"/>
              <a:t>Possibility.</a:t>
            </a:r>
          </a:p>
          <a:p>
            <a:pPr marL="109728" indent="0">
              <a:buNone/>
            </a:pPr>
            <a:endParaRPr lang="en-GB" sz="2800" dirty="0"/>
          </a:p>
          <a:p>
            <a:pPr marL="109728" indent="0">
              <a:buNone/>
            </a:pPr>
            <a:r>
              <a:rPr lang="en-GB" sz="2800" dirty="0" smtClean="0"/>
              <a:t>A first-person </a:t>
            </a:r>
            <a:r>
              <a:rPr lang="en-GB" sz="2800" dirty="0"/>
              <a:t>plural reality, constructed through the joined  endeavours of the human race,   and expanded since the first hominids first awoke to their own existence. </a:t>
            </a:r>
          </a:p>
        </p:txBody>
      </p:sp>
      <p:sp>
        <p:nvSpPr>
          <p:cNvPr id="3" name="Title 2"/>
          <p:cNvSpPr>
            <a:spLocks noGrp="1"/>
          </p:cNvSpPr>
          <p:nvPr>
            <p:ph type="title"/>
          </p:nvPr>
        </p:nvSpPr>
        <p:spPr/>
        <p:txBody>
          <a:bodyPr/>
          <a:lstStyle/>
          <a:p>
            <a:pPr algn="ctr"/>
            <a:r>
              <a:rPr lang="en-GB" dirty="0" smtClean="0"/>
              <a:t>Technology</a:t>
            </a:r>
            <a:endParaRPr lang="en-GB" dirty="0"/>
          </a:p>
        </p:txBody>
      </p:sp>
    </p:spTree>
    <p:extLst>
      <p:ext uri="{BB962C8B-B14F-4D97-AF65-F5344CB8AC3E}">
        <p14:creationId xmlns:p14="http://schemas.microsoft.com/office/powerpoint/2010/main" xmlns="" val="33503989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 hear the tortoise of time explode in the micro-wave of eternity’</a:t>
            </a:r>
          </a:p>
          <a:p>
            <a:endParaRPr lang="en-GB" dirty="0"/>
          </a:p>
        </p:txBody>
      </p:sp>
      <p:sp>
        <p:nvSpPr>
          <p:cNvPr id="3" name="Footer Placeholder 2"/>
          <p:cNvSpPr>
            <a:spLocks noGrp="1"/>
          </p:cNvSpPr>
          <p:nvPr>
            <p:ph type="ftr" sz="quarter" idx="11"/>
          </p:nvPr>
        </p:nvSpPr>
        <p:spPr/>
        <p:txBody>
          <a:bodyPr/>
          <a:lstStyle/>
          <a:p>
            <a:r>
              <a:rPr lang="en-GB" smtClean="0"/>
              <a:t>Alzheimer's Conference</a:t>
            </a:r>
            <a:endParaRPr lang="en-GB"/>
          </a:p>
        </p:txBody>
      </p:sp>
      <p:sp>
        <p:nvSpPr>
          <p:cNvPr id="4" name="Slide Number Placeholder 3"/>
          <p:cNvSpPr>
            <a:spLocks noGrp="1"/>
          </p:cNvSpPr>
          <p:nvPr>
            <p:ph type="sldNum" sz="quarter" idx="12"/>
          </p:nvPr>
        </p:nvSpPr>
        <p:spPr/>
        <p:txBody>
          <a:bodyPr/>
          <a:lstStyle/>
          <a:p>
            <a:fld id="{9FC90CB4-2CAB-4795-83EE-E25A1C49E5B2}" type="slidenum">
              <a:rPr lang="en-GB" smtClean="0"/>
              <a:pPr/>
              <a:t>48</a:t>
            </a:fld>
            <a:endParaRPr lang="en-GB"/>
          </a:p>
        </p:txBody>
      </p:sp>
      <p:sp>
        <p:nvSpPr>
          <p:cNvPr id="5" name="Title 4"/>
          <p:cNvSpPr>
            <a:spLocks noGrp="1"/>
          </p:cNvSpPr>
          <p:nvPr>
            <p:ph type="title"/>
          </p:nvPr>
        </p:nvSpPr>
        <p:spPr/>
        <p:txBody>
          <a:bodyPr/>
          <a:lstStyle/>
          <a:p>
            <a:pPr algn="ctr"/>
            <a:r>
              <a:rPr lang="en-GB" dirty="0" smtClean="0"/>
              <a:t>Humphrey Lyttleton</a:t>
            </a:r>
            <a:endParaRPr lang="en-GB" dirty="0"/>
          </a:p>
        </p:txBody>
      </p:sp>
      <p:pic>
        <p:nvPicPr>
          <p:cNvPr id="2050" name="Picture 2" descr="C:\Users\Raymond\Pictures\Barry Lyttleto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38620" y="2708920"/>
            <a:ext cx="3312368" cy="34563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159942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3200" dirty="0" smtClean="0"/>
              <a:t>It is </a:t>
            </a:r>
            <a:r>
              <a:rPr lang="en-GB" sz="3200" i="1" dirty="0" smtClean="0"/>
              <a:t>expressive</a:t>
            </a:r>
            <a:r>
              <a:rPr lang="en-GB" sz="3200" dirty="0" smtClean="0"/>
              <a:t> of what I am</a:t>
            </a:r>
            <a:endParaRPr lang="en-GB" sz="3200" dirty="0"/>
          </a:p>
          <a:p>
            <a:endParaRPr lang="en-GB" sz="3200" dirty="0" smtClean="0"/>
          </a:p>
          <a:p>
            <a:r>
              <a:rPr lang="en-GB" sz="3200" dirty="0" smtClean="0"/>
              <a:t>It </a:t>
            </a:r>
            <a:r>
              <a:rPr lang="en-GB" sz="3200" i="1" dirty="0" smtClean="0"/>
              <a:t>originates</a:t>
            </a:r>
            <a:r>
              <a:rPr lang="en-GB" sz="3200" dirty="0" smtClean="0"/>
              <a:t> from within me</a:t>
            </a:r>
            <a:endParaRPr lang="en-GB" sz="3200" dirty="0"/>
          </a:p>
          <a:p>
            <a:endParaRPr lang="en-GB" sz="3200" dirty="0" smtClean="0"/>
          </a:p>
          <a:p>
            <a:r>
              <a:rPr lang="en-GB" sz="3200" dirty="0" smtClean="0"/>
              <a:t>It </a:t>
            </a:r>
            <a:r>
              <a:rPr lang="en-GB" sz="3200" i="1" dirty="0" smtClean="0"/>
              <a:t>deflects</a:t>
            </a:r>
            <a:r>
              <a:rPr lang="en-GB" sz="3200" dirty="0" smtClean="0"/>
              <a:t> the course of events</a:t>
            </a:r>
            <a:endParaRPr lang="en-GB" sz="3200" dirty="0"/>
          </a:p>
        </p:txBody>
      </p:sp>
      <p:sp>
        <p:nvSpPr>
          <p:cNvPr id="3" name="Title 2"/>
          <p:cNvSpPr>
            <a:spLocks noGrp="1"/>
          </p:cNvSpPr>
          <p:nvPr>
            <p:ph type="title"/>
          </p:nvPr>
        </p:nvSpPr>
        <p:spPr/>
        <p:txBody>
          <a:bodyPr>
            <a:normAutofit fontScale="90000"/>
          </a:bodyPr>
          <a:lstStyle/>
          <a:p>
            <a:pPr algn="ctr"/>
            <a:r>
              <a:rPr lang="en-GB" dirty="0" smtClean="0"/>
              <a:t>The Characteristics of a Free Act</a:t>
            </a:r>
            <a:endParaRPr lang="en-GB" dirty="0"/>
          </a:p>
        </p:txBody>
      </p:sp>
    </p:spTree>
    <p:extLst>
      <p:ext uri="{BB962C8B-B14F-4D97-AF65-F5344CB8AC3E}">
        <p14:creationId xmlns:p14="http://schemas.microsoft.com/office/powerpoint/2010/main" xmlns="" val="2279384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sz="3600" b="1" dirty="0" smtClean="0"/>
              <a:t>(Incompatibilist) Determinism</a:t>
            </a:r>
          </a:p>
          <a:p>
            <a:endParaRPr lang="en-GB" sz="2800" dirty="0" smtClean="0"/>
          </a:p>
          <a:p>
            <a:r>
              <a:rPr lang="en-GB" sz="2800" dirty="0" smtClean="0"/>
              <a:t>Neurodeterminism: General arguments</a:t>
            </a:r>
          </a:p>
          <a:p>
            <a:endParaRPr lang="en-GB" sz="2800" dirty="0" smtClean="0"/>
          </a:p>
          <a:p>
            <a:r>
              <a:rPr lang="en-GB" sz="2800" dirty="0" smtClean="0"/>
              <a:t>Neurodeterminism: Empirical support</a:t>
            </a:r>
          </a:p>
          <a:p>
            <a:endParaRPr lang="en-GB" sz="2800" dirty="0" smtClean="0"/>
          </a:p>
          <a:p>
            <a:r>
              <a:rPr lang="en-GB" sz="2800" dirty="0" smtClean="0"/>
              <a:t>Critique of empirical data</a:t>
            </a:r>
          </a:p>
          <a:p>
            <a:pPr marL="109728" indent="0">
              <a:buNone/>
            </a:pPr>
            <a:endParaRPr lang="en-GB" dirty="0" smtClean="0"/>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(1)</a:t>
            </a:r>
            <a:endParaRPr lang="en-GB" dirty="0"/>
          </a:p>
        </p:txBody>
      </p:sp>
    </p:spTree>
    <p:extLst>
      <p:ext uri="{BB962C8B-B14F-4D97-AF65-F5344CB8AC3E}">
        <p14:creationId xmlns:p14="http://schemas.microsoft.com/office/powerpoint/2010/main" xmlns="" val="8076178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r>
              <a:rPr lang="en-GB" sz="2800" dirty="0"/>
              <a:t>R</a:t>
            </a:r>
            <a:r>
              <a:rPr lang="en-GB" sz="2800" dirty="0" smtClean="0"/>
              <a:t>evisiting </a:t>
            </a:r>
            <a:r>
              <a:rPr lang="en-GB" sz="2800" dirty="0"/>
              <a:t>the nature of </a:t>
            </a:r>
            <a:r>
              <a:rPr lang="en-GB" sz="2800" dirty="0" smtClean="0"/>
              <a:t>action</a:t>
            </a:r>
          </a:p>
          <a:p>
            <a:r>
              <a:rPr lang="en-GB" sz="3200" dirty="0"/>
              <a:t>The possibility of being the origin of an action: actions as self-expression</a:t>
            </a:r>
            <a:endParaRPr lang="en-GB" sz="3200" dirty="0" smtClean="0"/>
          </a:p>
          <a:p>
            <a:r>
              <a:rPr lang="en-GB" sz="2800" dirty="0" smtClean="0"/>
              <a:t>Operating on/with the laws of nature: the virtual outside </a:t>
            </a:r>
          </a:p>
          <a:p>
            <a:r>
              <a:rPr lang="en-GB" sz="3200" b="1" dirty="0" smtClean="0"/>
              <a:t>Deflecting the course of nature</a:t>
            </a:r>
          </a:p>
          <a:p>
            <a:pPr marL="109728" indent="0">
              <a:buNone/>
            </a:pPr>
            <a:endParaRPr lang="en-GB" dirty="0" smtClean="0"/>
          </a:p>
          <a:p>
            <a:endParaRPr lang="en-GB" dirty="0" smtClean="0"/>
          </a:p>
          <a:p>
            <a:endParaRPr lang="en-GB" dirty="0"/>
          </a:p>
        </p:txBody>
      </p:sp>
      <p:sp>
        <p:nvSpPr>
          <p:cNvPr id="3" name="Title 2"/>
          <p:cNvSpPr>
            <a:spLocks noGrp="1"/>
          </p:cNvSpPr>
          <p:nvPr>
            <p:ph type="title"/>
          </p:nvPr>
        </p:nvSpPr>
        <p:spPr/>
        <p:txBody>
          <a:bodyPr/>
          <a:lstStyle/>
          <a:p>
            <a:pPr algn="ctr"/>
            <a:r>
              <a:rPr lang="en-GB" dirty="0" smtClean="0"/>
              <a:t>Scope of the Talk (2)</a:t>
            </a:r>
            <a:endParaRPr lang="en-GB" dirty="0"/>
          </a:p>
        </p:txBody>
      </p:sp>
    </p:spTree>
    <p:extLst>
      <p:ext uri="{BB962C8B-B14F-4D97-AF65-F5344CB8AC3E}">
        <p14:creationId xmlns:p14="http://schemas.microsoft.com/office/powerpoint/2010/main" xmlns="" val="2138652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GB" dirty="0" smtClean="0"/>
          </a:p>
          <a:p>
            <a:r>
              <a:rPr lang="en-GB" dirty="0" smtClean="0"/>
              <a:t>The </a:t>
            </a:r>
            <a:r>
              <a:rPr lang="en-GB" dirty="0"/>
              <a:t>artifactscapes of cities </a:t>
            </a:r>
            <a:endParaRPr lang="en-GB" dirty="0" smtClean="0"/>
          </a:p>
          <a:p>
            <a:r>
              <a:rPr lang="en-GB" dirty="0"/>
              <a:t>T</a:t>
            </a:r>
            <a:r>
              <a:rPr lang="en-GB" dirty="0" smtClean="0"/>
              <a:t>he </a:t>
            </a:r>
            <a:r>
              <a:rPr lang="en-GB" dirty="0"/>
              <a:t>human institutions to which we relate for so much of our lives, and </a:t>
            </a:r>
            <a:r>
              <a:rPr lang="en-GB" dirty="0" smtClean="0"/>
              <a:t>t</a:t>
            </a:r>
          </a:p>
          <a:p>
            <a:r>
              <a:rPr lang="en-GB" dirty="0" smtClean="0"/>
              <a:t>The </a:t>
            </a:r>
            <a:r>
              <a:rPr lang="en-GB" dirty="0"/>
              <a:t>extra-natural social facts and preoccupations that fill our waking hours, </a:t>
            </a:r>
            <a:endParaRPr lang="en-GB" dirty="0" smtClean="0"/>
          </a:p>
          <a:p>
            <a:r>
              <a:rPr lang="en-GB" dirty="0" smtClean="0"/>
              <a:t>We operate </a:t>
            </a:r>
            <a:r>
              <a:rPr lang="en-GB" dirty="0"/>
              <a:t>within a space outside of the material world construed according to the laws of </a:t>
            </a:r>
            <a:r>
              <a:rPr lang="en-GB" dirty="0" smtClean="0"/>
              <a:t>physics. </a:t>
            </a:r>
            <a:endParaRPr lang="en-GB" dirty="0"/>
          </a:p>
          <a:p>
            <a:endParaRPr lang="en-GB" dirty="0"/>
          </a:p>
        </p:txBody>
      </p:sp>
      <p:sp>
        <p:nvSpPr>
          <p:cNvPr id="3" name="Title 2"/>
          <p:cNvSpPr>
            <a:spLocks noGrp="1"/>
          </p:cNvSpPr>
          <p:nvPr>
            <p:ph type="title"/>
          </p:nvPr>
        </p:nvSpPr>
        <p:spPr/>
        <p:txBody>
          <a:bodyPr>
            <a:normAutofit/>
          </a:bodyPr>
          <a:lstStyle/>
          <a:p>
            <a:pPr algn="ctr"/>
            <a:r>
              <a:rPr lang="en-GB" sz="3200" dirty="0"/>
              <a:t>Evidence of Freedom: </a:t>
            </a:r>
            <a:br>
              <a:rPr lang="en-GB" sz="3200" dirty="0"/>
            </a:br>
            <a:r>
              <a:rPr lang="en-GB" sz="3200" dirty="0"/>
              <a:t>Si monumentum requiris, circumspice</a:t>
            </a:r>
          </a:p>
        </p:txBody>
      </p:sp>
    </p:spTree>
    <p:extLst>
      <p:ext uri="{BB962C8B-B14F-4D97-AF65-F5344CB8AC3E}">
        <p14:creationId xmlns:p14="http://schemas.microsoft.com/office/powerpoint/2010/main" xmlns="" val="33152991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pPr marL="109728" indent="0">
              <a:buNone/>
            </a:pPr>
            <a:r>
              <a:rPr lang="en-GB" dirty="0"/>
              <a:t> </a:t>
            </a:r>
            <a:r>
              <a:rPr lang="en-GB" sz="3200" dirty="0" smtClean="0"/>
              <a:t>From </a:t>
            </a:r>
            <a:r>
              <a:rPr lang="en-GB" sz="3200" dirty="0"/>
              <a:t>pointing, through  artifacts and spoken,  and ultimately written, language,  we get ever greater purchase on the natural world from  an ever greater outside built up by thousands of generations comprised each at first of thousands, then of millions and ultimately of billions, of people.</a:t>
            </a:r>
          </a:p>
        </p:txBody>
      </p:sp>
      <p:sp>
        <p:nvSpPr>
          <p:cNvPr id="3" name="Title 2"/>
          <p:cNvSpPr>
            <a:spLocks noGrp="1"/>
          </p:cNvSpPr>
          <p:nvPr>
            <p:ph type="title"/>
          </p:nvPr>
        </p:nvSpPr>
        <p:spPr/>
        <p:txBody>
          <a:bodyPr>
            <a:normAutofit fontScale="90000"/>
          </a:bodyPr>
          <a:lstStyle/>
          <a:p>
            <a:pPr algn="ctr"/>
            <a:r>
              <a:rPr lang="en-GB" sz="3600" dirty="0"/>
              <a:t>Evidence of Freedom: </a:t>
            </a:r>
            <a:br>
              <a:rPr lang="en-GB" sz="3600" dirty="0"/>
            </a:br>
            <a:r>
              <a:rPr lang="en-GB" sz="3600" dirty="0"/>
              <a:t>Si monumentum requiris,</a:t>
            </a:r>
            <a:r>
              <a:rPr lang="en-GB" sz="4400" dirty="0"/>
              <a:t> </a:t>
            </a:r>
            <a:r>
              <a:rPr lang="en-GB" sz="3600" dirty="0"/>
              <a:t>circumspice</a:t>
            </a:r>
          </a:p>
        </p:txBody>
      </p:sp>
    </p:spTree>
    <p:extLst>
      <p:ext uri="{BB962C8B-B14F-4D97-AF65-F5344CB8AC3E}">
        <p14:creationId xmlns:p14="http://schemas.microsoft.com/office/powerpoint/2010/main" xmlns="" val="42733913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dirty="0" smtClean="0"/>
              <a:t>‘All </a:t>
            </a:r>
            <a:r>
              <a:rPr lang="en-GB" dirty="0"/>
              <a:t>theory is against freedom of the will; all experience is for it</a:t>
            </a:r>
            <a:r>
              <a:rPr lang="en-GB" dirty="0" smtClean="0"/>
              <a:t>’.</a:t>
            </a:r>
            <a:endParaRPr lang="en-GB" dirty="0"/>
          </a:p>
          <a:p>
            <a:endParaRPr lang="en-GB" dirty="0" smtClean="0"/>
          </a:p>
          <a:p>
            <a:r>
              <a:rPr lang="en-GB" dirty="0" smtClean="0"/>
              <a:t>‘We </a:t>
            </a:r>
            <a:r>
              <a:rPr lang="en-GB" i="1" dirty="0"/>
              <a:t>know</a:t>
            </a:r>
            <a:r>
              <a:rPr lang="en-GB" dirty="0"/>
              <a:t> our will is free and </a:t>
            </a:r>
            <a:r>
              <a:rPr lang="en-GB" i="1" dirty="0"/>
              <a:t>there’s </a:t>
            </a:r>
            <a:r>
              <a:rPr lang="en-GB" dirty="0"/>
              <a:t> an end on’t</a:t>
            </a:r>
            <a:r>
              <a:rPr lang="en-GB" dirty="0" smtClean="0"/>
              <a:t>’ </a:t>
            </a:r>
          </a:p>
          <a:p>
            <a:r>
              <a:rPr lang="en-GB" dirty="0" smtClean="0"/>
              <a:t>Dr Johnson </a:t>
            </a:r>
            <a:endParaRPr lang="en-GB" dirty="0"/>
          </a:p>
        </p:txBody>
      </p:sp>
      <p:sp>
        <p:nvSpPr>
          <p:cNvPr id="3" name="Title 2"/>
          <p:cNvSpPr>
            <a:spLocks noGrp="1"/>
          </p:cNvSpPr>
          <p:nvPr>
            <p:ph type="title"/>
          </p:nvPr>
        </p:nvSpPr>
        <p:spPr/>
        <p:txBody>
          <a:bodyPr/>
          <a:lstStyle/>
          <a:p>
            <a:pPr algn="ctr"/>
            <a:r>
              <a:rPr lang="en-GB" dirty="0" smtClean="0"/>
              <a:t>The ‘Illusion’ of Freedom</a:t>
            </a:r>
            <a:endParaRPr lang="en-GB" dirty="0"/>
          </a:p>
        </p:txBody>
      </p:sp>
    </p:spTree>
    <p:extLst>
      <p:ext uri="{BB962C8B-B14F-4D97-AF65-F5344CB8AC3E}">
        <p14:creationId xmlns:p14="http://schemas.microsoft.com/office/powerpoint/2010/main" xmlns="" val="907204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Why should </a:t>
            </a:r>
            <a:r>
              <a:rPr lang="en-GB" dirty="0"/>
              <a:t>one section  of the infinite causal nexus of the universe decide, apparently without any foundation, that it is itself a point of origin of certain events  - actions - that are not simply part of an endless chain of causes whose ancestry ultimately lies in the </a:t>
            </a:r>
            <a:r>
              <a:rPr lang="en-GB" dirty="0" smtClean="0"/>
              <a:t>Big </a:t>
            </a:r>
            <a:r>
              <a:rPr lang="en-GB" dirty="0"/>
              <a:t>B</a:t>
            </a:r>
            <a:r>
              <a:rPr lang="en-GB" dirty="0" smtClean="0"/>
              <a:t>ang</a:t>
            </a:r>
            <a:r>
              <a:rPr lang="en-GB" dirty="0"/>
              <a:t>? </a:t>
            </a:r>
            <a:endParaRPr lang="en-GB" dirty="0" smtClean="0"/>
          </a:p>
          <a:p>
            <a:r>
              <a:rPr lang="en-GB" dirty="0"/>
              <a:t>A</a:t>
            </a:r>
            <a:r>
              <a:rPr lang="en-GB" dirty="0" smtClean="0"/>
              <a:t>n </a:t>
            </a:r>
            <a:r>
              <a:rPr lang="en-GB" dirty="0"/>
              <a:t>odd idea for a causal net, or a bit of it,  to entertain.</a:t>
            </a:r>
          </a:p>
        </p:txBody>
      </p:sp>
      <p:sp>
        <p:nvSpPr>
          <p:cNvPr id="3" name="Title 2"/>
          <p:cNvSpPr>
            <a:spLocks noGrp="1"/>
          </p:cNvSpPr>
          <p:nvPr>
            <p:ph type="title"/>
          </p:nvPr>
        </p:nvSpPr>
        <p:spPr/>
        <p:txBody>
          <a:bodyPr>
            <a:normAutofit fontScale="90000"/>
          </a:bodyPr>
          <a:lstStyle/>
          <a:p>
            <a:pPr algn="ctr"/>
            <a:r>
              <a:rPr lang="en-GB" dirty="0" smtClean="0"/>
              <a:t>The Mystery of the ‘Illusion’ of Freedom</a:t>
            </a:r>
            <a:endParaRPr lang="en-GB" dirty="0"/>
          </a:p>
        </p:txBody>
      </p:sp>
    </p:spTree>
    <p:extLst>
      <p:ext uri="{BB962C8B-B14F-4D97-AF65-F5344CB8AC3E}">
        <p14:creationId xmlns:p14="http://schemas.microsoft.com/office/powerpoint/2010/main" xmlns="" val="41960172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800" dirty="0"/>
              <a:t>The illusion of free will is deeply ingrained precisely because it </a:t>
            </a:r>
            <a:r>
              <a:rPr lang="en-GB" sz="2800" dirty="0" smtClean="0"/>
              <a:t>prevents </a:t>
            </a:r>
            <a:r>
              <a:rPr lang="en-GB" sz="2800" dirty="0"/>
              <a:t>us from falling into a suicidally fatalistic state of mind- it 	is one of the brain’s most powerful aids to </a:t>
            </a:r>
            <a:r>
              <a:rPr lang="en-GB" sz="2800" dirty="0" smtClean="0"/>
              <a:t>survival….By </a:t>
            </a:r>
            <a:r>
              <a:rPr lang="en-GB" sz="2800" dirty="0"/>
              <a:t>creating the illusion that there is a self-determining  ‘I’ </a:t>
            </a:r>
            <a:r>
              <a:rPr lang="en-GB" sz="2800" dirty="0" smtClean="0"/>
              <a:t>in </a:t>
            </a:r>
            <a:r>
              <a:rPr lang="en-GB" sz="2800" dirty="0"/>
              <a:t>each of us, it causes us to punish those who appear to behave </a:t>
            </a:r>
            <a:r>
              <a:rPr lang="en-GB" sz="2800" dirty="0" smtClean="0"/>
              <a:t>badly</a:t>
            </a:r>
            <a:r>
              <a:rPr lang="en-GB" sz="2800" dirty="0"/>
              <a:t>, even when punishment clearly has no practical benefit.  </a:t>
            </a:r>
            <a:r>
              <a:rPr lang="en-GB" sz="2800" dirty="0" smtClean="0"/>
              <a:t>Rita Carter </a:t>
            </a:r>
            <a:endParaRPr lang="en-GB" sz="2800" dirty="0"/>
          </a:p>
          <a:p>
            <a:endParaRPr lang="en-GB" dirty="0"/>
          </a:p>
        </p:txBody>
      </p:sp>
      <p:sp>
        <p:nvSpPr>
          <p:cNvPr id="3" name="Title 2"/>
          <p:cNvSpPr>
            <a:spLocks noGrp="1"/>
          </p:cNvSpPr>
          <p:nvPr>
            <p:ph type="title"/>
          </p:nvPr>
        </p:nvSpPr>
        <p:spPr/>
        <p:txBody>
          <a:bodyPr>
            <a:normAutofit fontScale="90000"/>
          </a:bodyPr>
          <a:lstStyle/>
          <a:p>
            <a:pPr algn="ctr"/>
            <a:r>
              <a:rPr lang="en-GB" dirty="0" smtClean="0"/>
              <a:t>The Mystery of the ‘Illusion’ of Freedom Solved</a:t>
            </a:r>
            <a:endParaRPr lang="en-GB" dirty="0"/>
          </a:p>
        </p:txBody>
      </p:sp>
    </p:spTree>
    <p:extLst>
      <p:ext uri="{BB962C8B-B14F-4D97-AF65-F5344CB8AC3E}">
        <p14:creationId xmlns:p14="http://schemas.microsoft.com/office/powerpoint/2010/main" xmlns="" val="28200976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 </a:t>
            </a:r>
            <a:endParaRPr lang="en-GB" dirty="0" smtClean="0"/>
          </a:p>
          <a:p>
            <a:pPr marL="109728" indent="0">
              <a:buNone/>
            </a:pPr>
            <a:endParaRPr lang="en-GB" dirty="0"/>
          </a:p>
          <a:p>
            <a:pPr marL="109728" indent="0">
              <a:buNone/>
            </a:pPr>
            <a:r>
              <a:rPr lang="en-GB" sz="3600" dirty="0" smtClean="0"/>
              <a:t>If the </a:t>
            </a:r>
            <a:r>
              <a:rPr lang="en-GB" sz="3600" dirty="0"/>
              <a:t>illusion of free will </a:t>
            </a:r>
            <a:r>
              <a:rPr lang="en-GB" sz="3600" i="1" dirty="0"/>
              <a:t>does</a:t>
            </a:r>
            <a:r>
              <a:rPr lang="en-GB" sz="3600" dirty="0"/>
              <a:t> deflect the course of events – and hence is self-fulfilling. </a:t>
            </a:r>
            <a:endParaRPr lang="en-GB" sz="3600" dirty="0" smtClean="0"/>
          </a:p>
          <a:p>
            <a:pPr marL="109728" indent="0">
              <a:buNone/>
            </a:pPr>
            <a:endParaRPr lang="en-GB" sz="3600" dirty="0"/>
          </a:p>
          <a:p>
            <a:pPr marL="109728" indent="0">
              <a:buNone/>
            </a:pPr>
            <a:r>
              <a:rPr lang="en-GB" sz="3600" dirty="0" smtClean="0"/>
              <a:t>Hence it is </a:t>
            </a:r>
            <a:r>
              <a:rPr lang="en-GB" sz="3600" i="1" dirty="0"/>
              <a:t>not </a:t>
            </a:r>
            <a:r>
              <a:rPr lang="en-GB" sz="3600" dirty="0"/>
              <a:t>an illusion.</a:t>
            </a:r>
          </a:p>
        </p:txBody>
      </p:sp>
      <p:sp>
        <p:nvSpPr>
          <p:cNvPr id="3" name="Title 2"/>
          <p:cNvSpPr>
            <a:spLocks noGrp="1"/>
          </p:cNvSpPr>
          <p:nvPr>
            <p:ph type="title"/>
          </p:nvPr>
        </p:nvSpPr>
        <p:spPr/>
        <p:txBody>
          <a:bodyPr>
            <a:normAutofit fontScale="90000"/>
          </a:bodyPr>
          <a:lstStyle/>
          <a:p>
            <a:pPr algn="ctr"/>
            <a:r>
              <a:rPr lang="en-GB" dirty="0" smtClean="0"/>
              <a:t>The Solution Affirms the Reality of Freedom</a:t>
            </a:r>
            <a:endParaRPr lang="en-GB" dirty="0"/>
          </a:p>
        </p:txBody>
      </p:sp>
    </p:spTree>
    <p:extLst>
      <p:ext uri="{BB962C8B-B14F-4D97-AF65-F5344CB8AC3E}">
        <p14:creationId xmlns:p14="http://schemas.microsoft.com/office/powerpoint/2010/main" xmlns="" val="279269314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W</a:t>
            </a:r>
            <a:r>
              <a:rPr lang="en-GB" dirty="0" smtClean="0"/>
              <a:t>e </a:t>
            </a:r>
            <a:r>
              <a:rPr lang="en-GB" dirty="0"/>
              <a:t>are capable of free actions, in the sense of events that are expressive of us, originate with us, and deflect the course of things; </a:t>
            </a:r>
            <a:endParaRPr lang="en-GB" dirty="0" smtClean="0"/>
          </a:p>
          <a:p>
            <a:r>
              <a:rPr lang="en-GB" dirty="0"/>
              <a:t>T</a:t>
            </a:r>
            <a:r>
              <a:rPr lang="en-GB" dirty="0" smtClean="0"/>
              <a:t>hey </a:t>
            </a:r>
            <a:r>
              <a:rPr lang="en-GB" dirty="0"/>
              <a:t>do not require us to break the laws of material </a:t>
            </a:r>
            <a:r>
              <a:rPr lang="en-GB" dirty="0" smtClean="0"/>
              <a:t>nature.</a:t>
            </a:r>
          </a:p>
          <a:p>
            <a:r>
              <a:rPr lang="en-GB" dirty="0"/>
              <a:t>N</a:t>
            </a:r>
            <a:r>
              <a:rPr lang="en-GB" dirty="0" smtClean="0"/>
              <a:t>euroscience </a:t>
            </a:r>
            <a:r>
              <a:rPr lang="en-GB" dirty="0"/>
              <a:t>adds nothing to the flawed case for believing that free will is an illusion. </a:t>
            </a:r>
            <a:endParaRPr lang="en-GB" dirty="0" smtClean="0"/>
          </a:p>
          <a:p>
            <a:r>
              <a:rPr lang="en-GB" dirty="0" smtClean="0"/>
              <a:t>Neurodeterminism </a:t>
            </a:r>
            <a:r>
              <a:rPr lang="en-GB" dirty="0"/>
              <a:t>works within the same assumptions as determinism period but it usefully highlights the </a:t>
            </a:r>
            <a:r>
              <a:rPr lang="en-GB" dirty="0" smtClean="0"/>
              <a:t>flaws of the latter</a:t>
            </a:r>
            <a:r>
              <a:rPr lang="en-GB" dirty="0"/>
              <a:t>. </a:t>
            </a:r>
          </a:p>
        </p:txBody>
      </p:sp>
      <p:sp>
        <p:nvSpPr>
          <p:cNvPr id="3" name="Title 2"/>
          <p:cNvSpPr>
            <a:spLocks noGrp="1"/>
          </p:cNvSpPr>
          <p:nvPr>
            <p:ph type="title"/>
          </p:nvPr>
        </p:nvSpPr>
        <p:spPr/>
        <p:txBody>
          <a:bodyPr>
            <a:normAutofit fontScale="90000"/>
          </a:bodyPr>
          <a:lstStyle/>
          <a:p>
            <a:r>
              <a:rPr lang="en-GB" dirty="0" smtClean="0"/>
              <a:t>What I Hope I Have Demonstrated</a:t>
            </a:r>
            <a:endParaRPr lang="en-GB" dirty="0"/>
          </a:p>
        </p:txBody>
      </p:sp>
    </p:spTree>
    <p:extLst>
      <p:ext uri="{BB962C8B-B14F-4D97-AF65-F5344CB8AC3E}">
        <p14:creationId xmlns:p14="http://schemas.microsoft.com/office/powerpoint/2010/main" xmlns="" val="26004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Our actions are physical events</a:t>
            </a:r>
          </a:p>
          <a:p>
            <a:endParaRPr lang="en-GB" dirty="0" smtClean="0"/>
          </a:p>
          <a:p>
            <a:r>
              <a:rPr lang="en-GB" dirty="0" smtClean="0"/>
              <a:t>Every physical event has a cause, which has a cause</a:t>
            </a:r>
          </a:p>
          <a:p>
            <a:endParaRPr lang="en-GB" dirty="0" smtClean="0"/>
          </a:p>
          <a:p>
            <a:r>
              <a:rPr lang="en-GB" dirty="0" smtClean="0"/>
              <a:t>The causal ancestry ultimately lies outside our control because it precedes our existence</a:t>
            </a:r>
            <a:endParaRPr lang="en-GB" dirty="0"/>
          </a:p>
        </p:txBody>
      </p:sp>
      <p:sp>
        <p:nvSpPr>
          <p:cNvPr id="3" name="Title 2"/>
          <p:cNvSpPr>
            <a:spLocks noGrp="1"/>
          </p:cNvSpPr>
          <p:nvPr>
            <p:ph type="title"/>
          </p:nvPr>
        </p:nvSpPr>
        <p:spPr/>
        <p:txBody>
          <a:bodyPr/>
          <a:lstStyle/>
          <a:p>
            <a:pPr algn="ctr"/>
            <a:r>
              <a:rPr lang="en-GB" dirty="0" smtClean="0"/>
              <a:t>Determinism Tout Court</a:t>
            </a:r>
            <a:endParaRPr lang="en-GB" dirty="0"/>
          </a:p>
        </p:txBody>
      </p:sp>
    </p:spTree>
    <p:extLst>
      <p:ext uri="{BB962C8B-B14F-4D97-AF65-F5344CB8AC3E}">
        <p14:creationId xmlns:p14="http://schemas.microsoft.com/office/powerpoint/2010/main" xmlns="" val="4125204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GB" dirty="0" smtClean="0"/>
          </a:p>
          <a:p>
            <a:r>
              <a:rPr lang="en-GB" dirty="0" smtClean="0"/>
              <a:t>Physical events are determined by the laws of (physical) nature which are by definition unbreakable </a:t>
            </a:r>
          </a:p>
          <a:p>
            <a:endParaRPr lang="en-GB" dirty="0" smtClean="0"/>
          </a:p>
          <a:p>
            <a:r>
              <a:rPr lang="en-GB" dirty="0" smtClean="0"/>
              <a:t>We cannot deflect the course of events</a:t>
            </a:r>
          </a:p>
          <a:p>
            <a:endParaRPr lang="en-GB" dirty="0"/>
          </a:p>
          <a:p>
            <a:r>
              <a:rPr lang="en-GB" dirty="0" smtClean="0"/>
              <a:t>What we think we have done (caused) was going to happen anyway </a:t>
            </a:r>
          </a:p>
          <a:p>
            <a:pPr marL="109728" indent="0">
              <a:buNone/>
            </a:pPr>
            <a:endParaRPr lang="en-GB" dirty="0"/>
          </a:p>
        </p:txBody>
      </p:sp>
      <p:sp>
        <p:nvSpPr>
          <p:cNvPr id="3" name="Title 2"/>
          <p:cNvSpPr>
            <a:spLocks noGrp="1"/>
          </p:cNvSpPr>
          <p:nvPr>
            <p:ph type="title"/>
          </p:nvPr>
        </p:nvSpPr>
        <p:spPr/>
        <p:txBody>
          <a:bodyPr/>
          <a:lstStyle/>
          <a:p>
            <a:pPr algn="ctr"/>
            <a:r>
              <a:rPr lang="en-GB" dirty="0" smtClean="0"/>
              <a:t>Determinism Tout Court</a:t>
            </a:r>
            <a:endParaRPr lang="en-GB" dirty="0"/>
          </a:p>
        </p:txBody>
      </p:sp>
    </p:spTree>
    <p:extLst>
      <p:ext uri="{BB962C8B-B14F-4D97-AF65-F5344CB8AC3E}">
        <p14:creationId xmlns:p14="http://schemas.microsoft.com/office/powerpoint/2010/main" xmlns="" val="4125204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p>
          <a:p>
            <a:pPr marL="109728" indent="0">
              <a:buNone/>
            </a:pPr>
            <a:endParaRPr lang="en-GB" dirty="0"/>
          </a:p>
          <a:p>
            <a:pPr marL="109728" indent="0">
              <a:buNone/>
            </a:pPr>
            <a:endParaRPr lang="en-GB" dirty="0" smtClean="0"/>
          </a:p>
          <a:p>
            <a:pPr marL="109728" indent="0">
              <a:buNone/>
            </a:pPr>
            <a:r>
              <a:rPr lang="en-GB" sz="3200" dirty="0" smtClean="0"/>
              <a:t>The state of the world (including us in it) at any given time is fixed in all of its details by the laws of nature.</a:t>
            </a:r>
            <a:endParaRPr lang="en-GB" sz="3200" dirty="0"/>
          </a:p>
        </p:txBody>
      </p:sp>
      <p:sp>
        <p:nvSpPr>
          <p:cNvPr id="3" name="Title 2"/>
          <p:cNvSpPr>
            <a:spLocks noGrp="1"/>
          </p:cNvSpPr>
          <p:nvPr>
            <p:ph type="title"/>
          </p:nvPr>
        </p:nvSpPr>
        <p:spPr/>
        <p:txBody>
          <a:bodyPr/>
          <a:lstStyle/>
          <a:p>
            <a:r>
              <a:rPr lang="en-GB" dirty="0" smtClean="0"/>
              <a:t>Incompatibilist Determinism</a:t>
            </a:r>
            <a:endParaRPr lang="en-GB" dirty="0"/>
          </a:p>
        </p:txBody>
      </p:sp>
    </p:spTree>
    <p:extLst>
      <p:ext uri="{BB962C8B-B14F-4D97-AF65-F5344CB8AC3E}">
        <p14:creationId xmlns:p14="http://schemas.microsoft.com/office/powerpoint/2010/main" xmlns="" val="107848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r>
              <a:rPr lang="en-GB" dirty="0"/>
              <a:t>Actions (including their motivations) are naturally delimited events in  the causal nexus</a:t>
            </a:r>
          </a:p>
          <a:p>
            <a:pPr marL="109728" indent="0">
              <a:buNone/>
            </a:pPr>
            <a:endParaRPr lang="en-GB" dirty="0"/>
          </a:p>
          <a:p>
            <a:r>
              <a:rPr lang="en-GB" dirty="0"/>
              <a:t>The causal nexus unfolds in accordance with the laws of nature</a:t>
            </a:r>
          </a:p>
          <a:p>
            <a:endParaRPr lang="en-GB" dirty="0"/>
          </a:p>
          <a:p>
            <a:r>
              <a:rPr lang="en-GB" dirty="0"/>
              <a:t>There is nothing outside of the causal </a:t>
            </a:r>
            <a:r>
              <a:rPr lang="en-GB" dirty="0" smtClean="0"/>
              <a:t>nexus. The world is causally closed.</a:t>
            </a:r>
            <a:endParaRPr lang="en-GB" dirty="0"/>
          </a:p>
        </p:txBody>
      </p:sp>
      <p:sp>
        <p:nvSpPr>
          <p:cNvPr id="3" name="Title 2"/>
          <p:cNvSpPr>
            <a:spLocks noGrp="1"/>
          </p:cNvSpPr>
          <p:nvPr>
            <p:ph type="title"/>
          </p:nvPr>
        </p:nvSpPr>
        <p:spPr/>
        <p:txBody>
          <a:bodyPr/>
          <a:lstStyle/>
          <a:p>
            <a:pPr algn="ctr"/>
            <a:r>
              <a:rPr lang="en-GB" dirty="0" smtClean="0"/>
              <a:t>Assumptions of Determinism</a:t>
            </a:r>
            <a:endParaRPr lang="en-GB" dirty="0"/>
          </a:p>
        </p:txBody>
      </p:sp>
    </p:spTree>
    <p:extLst>
      <p:ext uri="{BB962C8B-B14F-4D97-AF65-F5344CB8AC3E}">
        <p14:creationId xmlns:p14="http://schemas.microsoft.com/office/powerpoint/2010/main" xmlns="" val="35008054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802</TotalTime>
  <Words>2274</Words>
  <Application>Microsoft Office PowerPoint</Application>
  <PresentationFormat>On-screen Show (4:3)</PresentationFormat>
  <Paragraphs>354</Paragraphs>
  <Slides>57</Slides>
  <Notes>3</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Concourse</vt:lpstr>
      <vt:lpstr>How Can I Possibly Be Free: A Critique of Neurodeterminism </vt:lpstr>
      <vt:lpstr>The Latest News</vt:lpstr>
      <vt:lpstr>Scope of the Talk (1)</vt:lpstr>
      <vt:lpstr>Scope of the Talk (2)</vt:lpstr>
      <vt:lpstr>Scope of the Talk (1)</vt:lpstr>
      <vt:lpstr>Determinism Tout Court</vt:lpstr>
      <vt:lpstr>Determinism Tout Court</vt:lpstr>
      <vt:lpstr>Incompatibilist Determinism</vt:lpstr>
      <vt:lpstr>Assumptions of Determinism</vt:lpstr>
      <vt:lpstr>Scope of the Talk (1)</vt:lpstr>
      <vt:lpstr>Neurodeterminism:  Background Assumptions</vt:lpstr>
      <vt:lpstr>The Metaphysics/Ontology  of Neurodeterminism </vt:lpstr>
      <vt:lpstr>Neurodeterminism</vt:lpstr>
      <vt:lpstr>The Neuroscience Case Against the Conscious Will</vt:lpstr>
      <vt:lpstr>Scope of the Talk (1)</vt:lpstr>
      <vt:lpstr>General Problems with Neurodeterminism</vt:lpstr>
      <vt:lpstr>Pitiless Detail</vt:lpstr>
      <vt:lpstr>Neurodeterminism: Empirical Support?</vt:lpstr>
      <vt:lpstr>Neurodeterminism: Empirical Support?</vt:lpstr>
      <vt:lpstr>Implications According to Libet (1)</vt:lpstr>
      <vt:lpstr>Implications According to Libet (2)</vt:lpstr>
      <vt:lpstr>Scope of the Talk (1)</vt:lpstr>
      <vt:lpstr>Challenging this Interpretation</vt:lpstr>
      <vt:lpstr>Tim Crane’s Critique</vt:lpstr>
      <vt:lpstr>Scope of the Talk (2)</vt:lpstr>
      <vt:lpstr>How to Make Actions Seem Unfree </vt:lpstr>
      <vt:lpstr>Action are Not Effects</vt:lpstr>
      <vt:lpstr>Scope of the Talk (2)</vt:lpstr>
      <vt:lpstr>Am I the Origin of My Actions?</vt:lpstr>
      <vt:lpstr>Am I the Origin of My Actions?</vt:lpstr>
      <vt:lpstr>The mystery of intentionality</vt:lpstr>
      <vt:lpstr>Metaphysical Limitations of the Neurophysiology of Perception</vt:lpstr>
      <vt:lpstr>The Bounce-Back of Intentionality</vt:lpstr>
      <vt:lpstr>Intentionality</vt:lpstr>
      <vt:lpstr>Actions as Expressive of My Self</vt:lpstr>
      <vt:lpstr>Overlooking Our Role in Shaping Ourselves</vt:lpstr>
      <vt:lpstr>Plasticity</vt:lpstr>
      <vt:lpstr>Am I the Origin of My Actions?</vt:lpstr>
      <vt:lpstr>Galen Strawson’s Argument</vt:lpstr>
      <vt:lpstr>Against Strawson</vt:lpstr>
      <vt:lpstr>Scope of the Talk (2)</vt:lpstr>
      <vt:lpstr>John Stuart Mill to the Rescue</vt:lpstr>
      <vt:lpstr>JS Mill on Freedom</vt:lpstr>
      <vt:lpstr>The Possibility of Freedom</vt:lpstr>
      <vt:lpstr>On the Slide</vt:lpstr>
      <vt:lpstr>‘Obey [ing]nature so as to command her’ Francis Bacon</vt:lpstr>
      <vt:lpstr>Technology</vt:lpstr>
      <vt:lpstr>Humphrey Lyttleton</vt:lpstr>
      <vt:lpstr>The Characteristics of a Free Act</vt:lpstr>
      <vt:lpstr>Scope of the Talk (2)</vt:lpstr>
      <vt:lpstr>Evidence of Freedom:  Si monumentum requiris, circumspice</vt:lpstr>
      <vt:lpstr>Evidence of Freedom:  Si monumentum requiris, circumspice</vt:lpstr>
      <vt:lpstr>The ‘Illusion’ of Freedom</vt:lpstr>
      <vt:lpstr>The Mystery of the ‘Illusion’ of Freedom</vt:lpstr>
      <vt:lpstr>The Mystery of the ‘Illusion’ of Freedom Solved</vt:lpstr>
      <vt:lpstr>The Solution Affirms the Reality of Freedom</vt:lpstr>
      <vt:lpstr>What I Hope I Have Demonstrated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Birmingham Free Will</dc:title>
  <dc:creator>Raymond</dc:creator>
  <cp:lastModifiedBy>ke11aae</cp:lastModifiedBy>
  <cp:revision>44</cp:revision>
  <dcterms:created xsi:type="dcterms:W3CDTF">2011-04-07T15:39:20Z</dcterms:created>
  <dcterms:modified xsi:type="dcterms:W3CDTF">2012-02-17T15:16:14Z</dcterms:modified>
</cp:coreProperties>
</file>