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jpg" ContentType="image/jpeg"/>
  <Override PartName="/ppt/media/image3.jpg" ContentType="image/jpeg"/>
  <Override PartName="/ppt/media/image4.jpg" ContentType="image/jpeg"/>
  <Override PartName="/ppt/media/image5.jpg" ContentType="image/jpeg"/>
  <Override PartName="/ppt/media/image6.jpg" ContentType="image/jpeg"/>
  <Override PartName="/ppt/media/image7.jpg" ContentType="image/jpeg"/>
  <Override PartName="/ppt/media/image8.jpg" ContentType="image/jpeg"/>
  <Override PartName="/ppt/media/image9.jpg" ContentType="image/jpeg"/>
  <Override PartName="/ppt/media/image12.jpg" ContentType="image/jpeg"/>
  <Override PartName="/ppt/media/image13.jpg" ContentType="image/jpeg"/>
  <Override PartName="/ppt/media/image14.jpg" ContentType="image/jpeg"/>
  <Override PartName="/ppt/media/image15.jpg" ContentType="image/jpeg"/>
  <Override PartName="/ppt/media/image18.JPG" ContentType="image/jpeg"/>
  <Override PartName="/ppt/media/image20.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1" r:id="rId4"/>
    <p:sldId id="263" r:id="rId5"/>
    <p:sldId id="258" r:id="rId6"/>
    <p:sldId id="272" r:id="rId7"/>
    <p:sldId id="270" r:id="rId8"/>
    <p:sldId id="259" r:id="rId9"/>
    <p:sldId id="262" r:id="rId10"/>
    <p:sldId id="273" r:id="rId11"/>
    <p:sldId id="260" r:id="rId12"/>
    <p:sldId id="264" r:id="rId13"/>
    <p:sldId id="27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3C633830-2244-49AE-BC4A-47F415C177C6}" type="datetimeFigureOut">
              <a:rPr lang="en-US" dirty="0"/>
              <a:pPr/>
              <a:t>9/19/2018</a:t>
            </a:fld>
            <a:endParaRPr lang="en-US" dirty="0"/>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US" dirty="0"/>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accent1"/>
                </a:solidFill>
              </a:defRPr>
            </a:lvl1pPr>
          </a:lstStyle>
          <a:p>
            <a:fld id="{2AC27A5A-7290-4DE1-BA94-4BE8A8E57DCF}" type="slidenum">
              <a:rPr lang="en-US" dirty="0"/>
              <a:pPr/>
              <a:t>‹#›</a:t>
            </a:fld>
            <a:endParaRPr lang="en-US" dirty="0"/>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633830-2244-49AE-BC4A-47F415C177C6}" type="datetimeFigureOut">
              <a:rPr lang="en-US" dirty="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36187" y="5927131"/>
            <a:ext cx="3814856" cy="365125"/>
          </a:xfrm>
        </p:spPr>
        <p:txBody>
          <a:bodyPr/>
          <a:lstStyle/>
          <a:p>
            <a:fld id="{3C633830-2244-49AE-BC4A-47F415C177C6}" type="datetimeFigureOut">
              <a:rPr lang="en-US" dirty="0"/>
              <a:t>9/19/2018</a:t>
            </a:fld>
            <a:endParaRPr lang="en-US" dirty="0"/>
          </a:p>
        </p:txBody>
      </p:sp>
      <p:sp>
        <p:nvSpPr>
          <p:cNvPr id="5" name="Footer Placeholder 4"/>
          <p:cNvSpPr>
            <a:spLocks noGrp="1"/>
          </p:cNvSpPr>
          <p:nvPr>
            <p:ph type="ftr" sz="quarter" idx="11"/>
          </p:nvPr>
        </p:nvSpPr>
        <p:spPr>
          <a:xfrm>
            <a:off x="6536187" y="6315949"/>
            <a:ext cx="3814856" cy="365125"/>
          </a:xfrm>
        </p:spPr>
        <p:txBody>
          <a:bodyPr/>
          <a:lstStyle/>
          <a:p>
            <a:endParaRPr lang="en-US" dirty="0"/>
          </a:p>
        </p:txBody>
      </p:sp>
      <p:sp>
        <p:nvSpPr>
          <p:cNvPr id="6" name="Slide Number Placeholder 5"/>
          <p:cNvSpPr>
            <a:spLocks noGrp="1"/>
          </p:cNvSpPr>
          <p:nvPr>
            <p:ph type="sldNum" sz="quarter" idx="12"/>
          </p:nvPr>
        </p:nvSpPr>
        <p:spPr>
          <a:xfrm>
            <a:off x="11784011" y="5607592"/>
            <a:ext cx="407988" cy="365125"/>
          </a:xfrm>
        </p:spPr>
        <p:txBody>
          <a:bodyPr/>
          <a:lstStyle/>
          <a:p>
            <a:fld id="{2AC27A5A-7290-4DE1-BA94-4BE8A8E57DCF}" type="slidenum">
              <a:rPr lang="en-US" dirty="0"/>
              <a:t>‹#›</a:t>
            </a:fld>
            <a:endParaRPr lang="en-US" dirty="0"/>
          </a:p>
        </p:txBody>
      </p:sp>
      <p:cxnSp>
        <p:nvCxnSpPr>
          <p:cNvPr id="13" name="Straight Connector 12" title="Horizontal Rule Line"/>
          <p:cNvCxnSpPr/>
          <p:nvPr/>
        </p:nvCxnSpPr>
        <p:spPr>
          <a:xfrm>
            <a:off x="0" y="6199730"/>
            <a:ext cx="1026001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633830-2244-49AE-BC4A-47F415C177C6}" type="datetimeFigureOut">
              <a:rPr lang="en-US" dirty="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C27A5A-7290-4DE1-BA94-4BE8A8E57DC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accent1"/>
                </a:solidFill>
              </a:defRPr>
            </a:lvl1pPr>
          </a:lstStyle>
          <a:p>
            <a:fld id="{3C633830-2244-49AE-BC4A-47F415C177C6}" type="datetimeFigureOut">
              <a:rPr lang="en-US" dirty="0"/>
              <a:pPr/>
              <a:t>9/19/2018</a:t>
            </a:fld>
            <a:endParaRPr lang="en-US" dirty="0"/>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accent1"/>
                </a:solidFill>
              </a:defRPr>
            </a:lvl1pPr>
          </a:lstStyle>
          <a:p>
            <a:endParaRPr lang="en-US" dirty="0"/>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2AC27A5A-7290-4DE1-BA94-4BE8A8E57DCF}" type="slidenum">
              <a:rPr lang="en-US" dirty="0"/>
              <a:pPr/>
              <a:t>‹#›</a:t>
            </a:fld>
            <a:endParaRPr lang="en-US" dirty="0"/>
          </a:p>
        </p:txBody>
      </p:sp>
      <p:cxnSp>
        <p:nvCxnSpPr>
          <p:cNvPr id="10" name="Straight Connector 9" title="Horizontal Rule Line"/>
          <p:cNvCxnSpPr/>
          <p:nvPr/>
        </p:nvCxnSpPr>
        <p:spPr>
          <a:xfrm flipH="1">
            <a:off x="1" y="6178167"/>
            <a:ext cx="1024432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633830-2244-49AE-BC4A-47F415C177C6}" type="datetimeFigureOut">
              <a:rPr lang="en-US" dirty="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633830-2244-49AE-BC4A-47F415C177C6}" type="datetimeFigureOut">
              <a:rPr lang="en-US" dirty="0"/>
              <a:t>9/19/2018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C27A5A-7290-4DE1-BA94-4BE8A8E57DC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633830-2244-49AE-BC4A-47F415C177C6}" type="datetimeFigureOut">
              <a:rPr lang="en-US" dirty="0"/>
              <a:t>9/19/2018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C27A5A-7290-4DE1-BA94-4BE8A8E57DC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33830-2244-49AE-BC4A-47F415C177C6}" type="datetimeFigureOut">
              <a:rPr lang="en-US" dirty="0"/>
              <a:t>9/19/2018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C27A5A-7290-4DE1-BA94-4BE8A8E57DC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633830-2244-49AE-BC4A-47F415C177C6}" type="datetimeFigureOut">
              <a:rPr lang="en-US" dirty="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633830-2244-49AE-BC4A-47F415C177C6}" type="datetimeFigureOut">
              <a:rPr lang="en-US" dirty="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C27A5A-7290-4DE1-BA94-4BE8A8E57DCF}"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accent1"/>
                </a:solidFill>
                <a:latin typeface="+mj-lt"/>
              </a:defRPr>
            </a:lvl1pPr>
          </a:lstStyle>
          <a:p>
            <a:fld id="{3C633830-2244-49AE-BC4A-47F415C177C6}" type="datetimeFigureOut">
              <a:rPr lang="en-US" dirty="0"/>
              <a:pPr/>
              <a:t>9/19/2018</a:t>
            </a:fld>
            <a:endParaRPr lang="en-US" dirty="0"/>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accent1"/>
                </a:solidFill>
                <a:latin typeface="+mj-lt"/>
              </a:defRPr>
            </a:lvl1pPr>
          </a:lstStyle>
          <a:p>
            <a:endParaRPr lang="en-US" dirty="0"/>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2AC27A5A-7290-4DE1-BA94-4BE8A8E57DCF}" type="slidenum">
              <a:rPr lang="en-US" dirty="0"/>
              <a:pPr/>
              <a:t>‹#›</a:t>
            </a:fld>
            <a:endParaRPr lang="en-US" dirty="0"/>
          </a:p>
        </p:txBody>
      </p:sp>
      <p:cxnSp>
        <p:nvCxnSpPr>
          <p:cNvPr id="10" name="Straight Connector 9" title="Horizontal Rule Line"/>
          <p:cNvCxnSpPr/>
          <p:nvPr/>
        </p:nvCxnSpPr>
        <p:spPr>
          <a:xfrm>
            <a:off x="0" y="6199730"/>
            <a:ext cx="44958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0" eaLnBrk="1" latinLnBrk="0" hangingPunct="1">
        <a:lnSpc>
          <a:spcPct val="90000"/>
        </a:lnSpc>
        <a:spcBef>
          <a:spcPct val="0"/>
        </a:spcBef>
        <a:buNone/>
        <a:defRPr sz="5000" b="0" i="1" kern="1200" baseline="0">
          <a:solidFill>
            <a:schemeClr val="accent1"/>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herts.ac.uk/heritage-hub/centre-for-regional-and-local-history-research" TargetMode="External"/><Relationship Id="rId2" Type="http://schemas.openxmlformats.org/officeDocument/2006/relationships/hyperlink" Target="mailto:k.navickas@herts.ac.uk" TargetMode="Externa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2" Type="http://schemas.openxmlformats.org/officeDocument/2006/relationships/hyperlink" Target="http://www.hertsmemories.org.uk/content/herts-history/topics/world_war_one/conscientious_objectors/the_letchworth_eightee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urbanrambles.org/walks/uk/england/east-of-england/letchworth-garden-city-18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88344-DE49-451C-A9CF-6684435FE81D}"/>
              </a:ext>
            </a:extLst>
          </p:cNvPr>
          <p:cNvSpPr>
            <a:spLocks noGrp="1"/>
          </p:cNvSpPr>
          <p:nvPr>
            <p:ph type="ctrTitle"/>
          </p:nvPr>
        </p:nvSpPr>
        <p:spPr>
          <a:xfrm>
            <a:off x="1088912" y="1143293"/>
            <a:ext cx="9867110" cy="4268965"/>
          </a:xfrm>
        </p:spPr>
        <p:txBody>
          <a:bodyPr>
            <a:normAutofit/>
          </a:bodyPr>
          <a:lstStyle/>
          <a:p>
            <a:r>
              <a:rPr lang="en-GB" dirty="0"/>
              <a:t>Hertfordshire: a history of social justice</a:t>
            </a:r>
          </a:p>
        </p:txBody>
      </p:sp>
      <p:sp>
        <p:nvSpPr>
          <p:cNvPr id="3" name="Subtitle 2">
            <a:extLst>
              <a:ext uri="{FF2B5EF4-FFF2-40B4-BE49-F238E27FC236}">
                <a16:creationId xmlns:a16="http://schemas.microsoft.com/office/drawing/2014/main" id="{B73A16C0-CA17-4684-966E-E1018B9EE93D}"/>
              </a:ext>
            </a:extLst>
          </p:cNvPr>
          <p:cNvSpPr>
            <a:spLocks noGrp="1"/>
          </p:cNvSpPr>
          <p:nvPr>
            <p:ph type="subTitle" idx="1"/>
          </p:nvPr>
        </p:nvSpPr>
        <p:spPr>
          <a:xfrm>
            <a:off x="1088914" y="4923563"/>
            <a:ext cx="7034362" cy="1320718"/>
          </a:xfrm>
        </p:spPr>
        <p:txBody>
          <a:bodyPr>
            <a:normAutofit fontScale="92500" lnSpcReduction="10000"/>
          </a:bodyPr>
          <a:lstStyle/>
          <a:p>
            <a:r>
              <a:rPr lang="en-GB" dirty="0"/>
              <a:t>Dr Katrina Navickas</a:t>
            </a:r>
          </a:p>
          <a:p>
            <a:r>
              <a:rPr lang="en-GB" dirty="0"/>
              <a:t>Reader in History, </a:t>
            </a:r>
            <a:r>
              <a:rPr lang="en-GB" dirty="0">
                <a:solidFill>
                  <a:schemeClr val="tx1"/>
                </a:solidFill>
                <a:hlinkClick r:id="rId2">
                  <a:extLst>
                    <a:ext uri="{A12FA001-AC4F-418D-AE19-62706E023703}">
                      <ahyp:hlinkClr xmlns:ahyp="http://schemas.microsoft.com/office/drawing/2018/hyperlinkcolor" val="tx"/>
                    </a:ext>
                  </a:extLst>
                </a:hlinkClick>
              </a:rPr>
              <a:t>k.navickas@herts.ac.uk</a:t>
            </a:r>
            <a:r>
              <a:rPr lang="en-GB" dirty="0">
                <a:solidFill>
                  <a:schemeClr val="tx1"/>
                </a:solidFill>
              </a:rPr>
              <a:t> </a:t>
            </a:r>
          </a:p>
          <a:p>
            <a:r>
              <a:rPr lang="en-GB" dirty="0">
                <a:solidFill>
                  <a:schemeClr val="tx1"/>
                </a:solidFill>
                <a:hlinkClick r:id="rId3">
                  <a:extLst>
                    <a:ext uri="{A12FA001-AC4F-418D-AE19-62706E023703}">
                      <ahyp:hlinkClr xmlns:ahyp="http://schemas.microsoft.com/office/drawing/2018/hyperlinkcolor" val="tx"/>
                    </a:ext>
                  </a:extLst>
                </a:hlinkClick>
              </a:rPr>
              <a:t>http://www.herts.ac.uk/heritage-hub/centre-for-regional-and-local-history-research</a:t>
            </a:r>
            <a:r>
              <a:rPr lang="en-GB" dirty="0">
                <a:solidFill>
                  <a:schemeClr val="tx1"/>
                </a:solidFill>
              </a:rPr>
              <a:t> </a:t>
            </a:r>
          </a:p>
        </p:txBody>
      </p:sp>
      <p:pic>
        <p:nvPicPr>
          <p:cNvPr id="5" name="Picture 4">
            <a:extLst>
              <a:ext uri="{FF2B5EF4-FFF2-40B4-BE49-F238E27FC236}">
                <a16:creationId xmlns:a16="http://schemas.microsoft.com/office/drawing/2014/main" id="{4D4DD831-19F0-4AC4-BA98-68B5616976D1}"/>
              </a:ext>
            </a:extLst>
          </p:cNvPr>
          <p:cNvPicPr>
            <a:picLocks noChangeAspect="1"/>
          </p:cNvPicPr>
          <p:nvPr/>
        </p:nvPicPr>
        <p:blipFill>
          <a:blip r:embed="rId4"/>
          <a:stretch>
            <a:fillRect/>
          </a:stretch>
        </p:blipFill>
        <p:spPr>
          <a:xfrm>
            <a:off x="8298897" y="4923562"/>
            <a:ext cx="3714750" cy="1228725"/>
          </a:xfrm>
          <a:prstGeom prst="rect">
            <a:avLst/>
          </a:prstGeom>
        </p:spPr>
      </p:pic>
    </p:spTree>
    <p:extLst>
      <p:ext uri="{BB962C8B-B14F-4D97-AF65-F5344CB8AC3E}">
        <p14:creationId xmlns:p14="http://schemas.microsoft.com/office/powerpoint/2010/main" val="1401878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3957A-1A90-43A6-ADD6-C05BE09F49FF}"/>
              </a:ext>
            </a:extLst>
          </p:cNvPr>
          <p:cNvSpPr>
            <a:spLocks noGrp="1"/>
          </p:cNvSpPr>
          <p:nvPr>
            <p:ph type="title"/>
          </p:nvPr>
        </p:nvSpPr>
        <p:spPr>
          <a:xfrm>
            <a:off x="730098" y="2763648"/>
            <a:ext cx="4117734" cy="4952492"/>
          </a:xfrm>
        </p:spPr>
        <p:txBody>
          <a:bodyPr/>
          <a:lstStyle/>
          <a:p>
            <a:r>
              <a:rPr lang="en-GB" dirty="0">
                <a:solidFill>
                  <a:schemeClr val="tx1"/>
                </a:solidFill>
              </a:rPr>
              <a:t>The ‘Battle of Berkhamsted Common’, 1866</a:t>
            </a:r>
          </a:p>
        </p:txBody>
      </p:sp>
      <p:pic>
        <p:nvPicPr>
          <p:cNvPr id="5" name="Content Placeholder 4">
            <a:extLst>
              <a:ext uri="{FF2B5EF4-FFF2-40B4-BE49-F238E27FC236}">
                <a16:creationId xmlns:a16="http://schemas.microsoft.com/office/drawing/2014/main" id="{0F28FC86-B138-4190-9CB6-1146D3E4C1F6}"/>
              </a:ext>
            </a:extLst>
          </p:cNvPr>
          <p:cNvPicPr>
            <a:picLocks noGrp="1" noChangeAspect="1"/>
          </p:cNvPicPr>
          <p:nvPr>
            <p:ph idx="1"/>
          </p:nvPr>
        </p:nvPicPr>
        <p:blipFill>
          <a:blip r:embed="rId3"/>
          <a:stretch>
            <a:fillRect/>
          </a:stretch>
        </p:blipFill>
        <p:spPr>
          <a:xfrm>
            <a:off x="4913152" y="2763648"/>
            <a:ext cx="7278848" cy="4094352"/>
          </a:xfrm>
        </p:spPr>
      </p:pic>
      <p:sp>
        <p:nvSpPr>
          <p:cNvPr id="6" name="TextBox 5">
            <a:extLst>
              <a:ext uri="{FF2B5EF4-FFF2-40B4-BE49-F238E27FC236}">
                <a16:creationId xmlns:a16="http://schemas.microsoft.com/office/drawing/2014/main" id="{C14F9B12-3617-4C32-AAFD-80B9BF753132}"/>
              </a:ext>
            </a:extLst>
          </p:cNvPr>
          <p:cNvSpPr txBox="1"/>
          <p:nvPr/>
        </p:nvSpPr>
        <p:spPr>
          <a:xfrm>
            <a:off x="5805182" y="6543413"/>
            <a:ext cx="5323893" cy="246221"/>
          </a:xfrm>
          <a:prstGeom prst="rect">
            <a:avLst/>
          </a:prstGeom>
          <a:noFill/>
        </p:spPr>
        <p:txBody>
          <a:bodyPr wrap="none" rtlCol="0">
            <a:spAutoFit/>
          </a:bodyPr>
          <a:lstStyle/>
          <a:p>
            <a:r>
              <a:rPr lang="en-GB" sz="1000" dirty="0"/>
              <a:t>https://www.nationaltrust.org.uk/ashridge-estate/whats-on/the-battle-of-berkhamsted-common</a:t>
            </a:r>
          </a:p>
        </p:txBody>
      </p:sp>
    </p:spTree>
    <p:extLst>
      <p:ext uri="{BB962C8B-B14F-4D97-AF65-F5344CB8AC3E}">
        <p14:creationId xmlns:p14="http://schemas.microsoft.com/office/powerpoint/2010/main" val="1880388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D7D47-11BF-42A7-96AF-8E6D6262356A}"/>
              </a:ext>
            </a:extLst>
          </p:cNvPr>
          <p:cNvSpPr>
            <a:spLocks noGrp="1"/>
          </p:cNvSpPr>
          <p:nvPr>
            <p:ph type="title"/>
          </p:nvPr>
        </p:nvSpPr>
        <p:spPr>
          <a:xfrm>
            <a:off x="762000" y="559678"/>
            <a:ext cx="4183224" cy="4952492"/>
          </a:xfrm>
        </p:spPr>
        <p:txBody>
          <a:bodyPr/>
          <a:lstStyle/>
          <a:p>
            <a:r>
              <a:rPr lang="en-GB" dirty="0"/>
              <a:t>The suffrage movement and Hertfordshire </a:t>
            </a:r>
          </a:p>
        </p:txBody>
      </p:sp>
      <p:pic>
        <p:nvPicPr>
          <p:cNvPr id="5" name="Content Placeholder 4">
            <a:extLst>
              <a:ext uri="{FF2B5EF4-FFF2-40B4-BE49-F238E27FC236}">
                <a16:creationId xmlns:a16="http://schemas.microsoft.com/office/drawing/2014/main" id="{101D8C99-50A3-416B-8278-36B43DA39DF6}"/>
              </a:ext>
            </a:extLst>
          </p:cNvPr>
          <p:cNvPicPr>
            <a:picLocks noGrp="1" noChangeAspect="1"/>
          </p:cNvPicPr>
          <p:nvPr>
            <p:ph idx="1"/>
          </p:nvPr>
        </p:nvPicPr>
        <p:blipFill>
          <a:blip r:embed="rId2"/>
          <a:stretch>
            <a:fillRect/>
          </a:stretch>
        </p:blipFill>
        <p:spPr>
          <a:xfrm>
            <a:off x="5850682" y="1"/>
            <a:ext cx="5576499" cy="2379306"/>
          </a:xfrm>
        </p:spPr>
      </p:pic>
      <p:sp>
        <p:nvSpPr>
          <p:cNvPr id="6" name="TextBox 5">
            <a:extLst>
              <a:ext uri="{FF2B5EF4-FFF2-40B4-BE49-F238E27FC236}">
                <a16:creationId xmlns:a16="http://schemas.microsoft.com/office/drawing/2014/main" id="{67E0C635-0A38-4F32-A610-965532FA94E2}"/>
              </a:ext>
            </a:extLst>
          </p:cNvPr>
          <p:cNvSpPr txBox="1"/>
          <p:nvPr/>
        </p:nvSpPr>
        <p:spPr>
          <a:xfrm>
            <a:off x="5850683" y="2505670"/>
            <a:ext cx="5187431" cy="923330"/>
          </a:xfrm>
          <a:prstGeom prst="rect">
            <a:avLst/>
          </a:prstGeom>
          <a:noFill/>
        </p:spPr>
        <p:txBody>
          <a:bodyPr wrap="square" rtlCol="0">
            <a:spAutoFit/>
          </a:bodyPr>
          <a:lstStyle/>
          <a:p>
            <a:r>
              <a:rPr lang="en-GB" dirty="0"/>
              <a:t>Lady Constance Lytton of Knebworth House, of the Women’s Social and Political Union, imprisoned 4 times for suffrage activism</a:t>
            </a:r>
          </a:p>
        </p:txBody>
      </p:sp>
      <p:sp>
        <p:nvSpPr>
          <p:cNvPr id="7" name="TextBox 6">
            <a:extLst>
              <a:ext uri="{FF2B5EF4-FFF2-40B4-BE49-F238E27FC236}">
                <a16:creationId xmlns:a16="http://schemas.microsoft.com/office/drawing/2014/main" id="{C7DF562F-5502-43F5-923C-65783889D6F4}"/>
              </a:ext>
            </a:extLst>
          </p:cNvPr>
          <p:cNvSpPr txBox="1"/>
          <p:nvPr/>
        </p:nvSpPr>
        <p:spPr>
          <a:xfrm>
            <a:off x="146956" y="5029200"/>
            <a:ext cx="5681954" cy="1477328"/>
          </a:xfrm>
          <a:prstGeom prst="rect">
            <a:avLst/>
          </a:prstGeom>
          <a:noFill/>
        </p:spPr>
        <p:txBody>
          <a:bodyPr wrap="square" rtlCol="0">
            <a:spAutoFit/>
          </a:bodyPr>
          <a:lstStyle/>
          <a:p>
            <a:r>
              <a:rPr lang="en-GB" dirty="0"/>
              <a:t>Annie Swan, of Hertford, set up arrangements for receiving Belgian refugees in East Hertfordshire at the start of WWI, later set up a community kitchen to provide affordable meals, and went on a mission to visit President Hoover in the US, requesting food aid for the UK.</a:t>
            </a:r>
          </a:p>
        </p:txBody>
      </p:sp>
      <p:pic>
        <p:nvPicPr>
          <p:cNvPr id="9" name="Picture 8">
            <a:extLst>
              <a:ext uri="{FF2B5EF4-FFF2-40B4-BE49-F238E27FC236}">
                <a16:creationId xmlns:a16="http://schemas.microsoft.com/office/drawing/2014/main" id="{FF5BDBEF-3544-471E-BA17-1FB059E2910E}"/>
              </a:ext>
            </a:extLst>
          </p:cNvPr>
          <p:cNvPicPr>
            <a:picLocks noChangeAspect="1"/>
          </p:cNvPicPr>
          <p:nvPr/>
        </p:nvPicPr>
        <p:blipFill>
          <a:blip r:embed="rId3"/>
          <a:stretch>
            <a:fillRect/>
          </a:stretch>
        </p:blipFill>
        <p:spPr>
          <a:xfrm>
            <a:off x="5738716" y="3403928"/>
            <a:ext cx="2394471" cy="3405469"/>
          </a:xfrm>
          <a:prstGeom prst="rect">
            <a:avLst/>
          </a:prstGeom>
        </p:spPr>
      </p:pic>
      <p:sp>
        <p:nvSpPr>
          <p:cNvPr id="10" name="TextBox 9">
            <a:extLst>
              <a:ext uri="{FF2B5EF4-FFF2-40B4-BE49-F238E27FC236}">
                <a16:creationId xmlns:a16="http://schemas.microsoft.com/office/drawing/2014/main" id="{E80E3E9E-D2D6-450D-ABB4-070CE975C70E}"/>
              </a:ext>
            </a:extLst>
          </p:cNvPr>
          <p:cNvSpPr txBox="1"/>
          <p:nvPr/>
        </p:nvSpPr>
        <p:spPr>
          <a:xfrm>
            <a:off x="8133187" y="4839828"/>
            <a:ext cx="4049485" cy="646331"/>
          </a:xfrm>
          <a:prstGeom prst="rect">
            <a:avLst/>
          </a:prstGeom>
          <a:noFill/>
        </p:spPr>
        <p:txBody>
          <a:bodyPr wrap="square" rtlCol="0">
            <a:spAutoFit/>
          </a:bodyPr>
          <a:lstStyle/>
          <a:p>
            <a:r>
              <a:rPr lang="en-GB" dirty="0"/>
              <a:t>Elizabeth </a:t>
            </a:r>
            <a:r>
              <a:rPr lang="en-GB" dirty="0" err="1"/>
              <a:t>Impey</a:t>
            </a:r>
            <a:r>
              <a:rPr lang="en-GB" dirty="0"/>
              <a:t>, of Hitchin, secretary of the Hertfordshire branch of WSPU</a:t>
            </a:r>
          </a:p>
        </p:txBody>
      </p:sp>
    </p:spTree>
    <p:extLst>
      <p:ext uri="{BB962C8B-B14F-4D97-AF65-F5344CB8AC3E}">
        <p14:creationId xmlns:p14="http://schemas.microsoft.com/office/powerpoint/2010/main" val="3702353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B91BA-3759-4A5B-9735-11D997CBB5A0}"/>
              </a:ext>
            </a:extLst>
          </p:cNvPr>
          <p:cNvSpPr>
            <a:spLocks noGrp="1"/>
          </p:cNvSpPr>
          <p:nvPr>
            <p:ph type="title"/>
          </p:nvPr>
        </p:nvSpPr>
        <p:spPr>
          <a:xfrm>
            <a:off x="326571" y="559678"/>
            <a:ext cx="4269335" cy="4952492"/>
          </a:xfrm>
        </p:spPr>
        <p:txBody>
          <a:bodyPr/>
          <a:lstStyle/>
          <a:p>
            <a:pPr algn="l"/>
            <a:r>
              <a:rPr lang="en-GB" dirty="0"/>
              <a:t>Conscientious objectors in Watford, Letchworth and Hertford</a:t>
            </a:r>
          </a:p>
        </p:txBody>
      </p:sp>
      <p:pic>
        <p:nvPicPr>
          <p:cNvPr id="6" name="Picture 5">
            <a:extLst>
              <a:ext uri="{FF2B5EF4-FFF2-40B4-BE49-F238E27FC236}">
                <a16:creationId xmlns:a16="http://schemas.microsoft.com/office/drawing/2014/main" id="{0D12D7BF-57B9-43FD-9F37-8D859B1170F0}"/>
              </a:ext>
            </a:extLst>
          </p:cNvPr>
          <p:cNvPicPr>
            <a:picLocks noChangeAspect="1"/>
          </p:cNvPicPr>
          <p:nvPr/>
        </p:nvPicPr>
        <p:blipFill>
          <a:blip r:embed="rId2"/>
          <a:stretch>
            <a:fillRect/>
          </a:stretch>
        </p:blipFill>
        <p:spPr>
          <a:xfrm>
            <a:off x="4595906" y="152241"/>
            <a:ext cx="7123514" cy="5067357"/>
          </a:xfrm>
          <a:prstGeom prst="rect">
            <a:avLst/>
          </a:prstGeom>
        </p:spPr>
      </p:pic>
      <p:pic>
        <p:nvPicPr>
          <p:cNvPr id="4" name="Content Placeholder 3">
            <a:extLst>
              <a:ext uri="{FF2B5EF4-FFF2-40B4-BE49-F238E27FC236}">
                <a16:creationId xmlns:a16="http://schemas.microsoft.com/office/drawing/2014/main" id="{90B47966-A61A-47EC-A5F9-013D486DFB54}"/>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615494" y="3607266"/>
            <a:ext cx="3418887" cy="3098492"/>
          </a:xfrm>
          <a:prstGeom prst="rect">
            <a:avLst/>
          </a:prstGeom>
          <a:noFill/>
          <a:ln>
            <a:noFill/>
          </a:ln>
        </p:spPr>
      </p:pic>
      <p:sp>
        <p:nvSpPr>
          <p:cNvPr id="7" name="TextBox 6">
            <a:extLst>
              <a:ext uri="{FF2B5EF4-FFF2-40B4-BE49-F238E27FC236}">
                <a16:creationId xmlns:a16="http://schemas.microsoft.com/office/drawing/2014/main" id="{F441DC4D-8865-40FE-926D-25D519A1131C}"/>
              </a:ext>
            </a:extLst>
          </p:cNvPr>
          <p:cNvSpPr txBox="1"/>
          <p:nvPr/>
        </p:nvSpPr>
        <p:spPr>
          <a:xfrm>
            <a:off x="4577837" y="5219598"/>
            <a:ext cx="3579826" cy="369332"/>
          </a:xfrm>
          <a:prstGeom prst="rect">
            <a:avLst/>
          </a:prstGeom>
          <a:noFill/>
        </p:spPr>
        <p:txBody>
          <a:bodyPr wrap="none" rtlCol="0">
            <a:spAutoFit/>
          </a:bodyPr>
          <a:lstStyle/>
          <a:p>
            <a:r>
              <a:rPr lang="en-GB" dirty="0"/>
              <a:t>Letchworth conscientious objectors</a:t>
            </a:r>
          </a:p>
        </p:txBody>
      </p:sp>
      <p:pic>
        <p:nvPicPr>
          <p:cNvPr id="9" name="Picture 8">
            <a:extLst>
              <a:ext uri="{FF2B5EF4-FFF2-40B4-BE49-F238E27FC236}">
                <a16:creationId xmlns:a16="http://schemas.microsoft.com/office/drawing/2014/main" id="{80B4297E-2C7A-45F0-9E48-363FFFF9C3D7}"/>
              </a:ext>
            </a:extLst>
          </p:cNvPr>
          <p:cNvPicPr>
            <a:picLocks noChangeAspect="1"/>
          </p:cNvPicPr>
          <p:nvPr/>
        </p:nvPicPr>
        <p:blipFill>
          <a:blip r:embed="rId4"/>
          <a:stretch>
            <a:fillRect/>
          </a:stretch>
        </p:blipFill>
        <p:spPr>
          <a:xfrm>
            <a:off x="12678" y="3993376"/>
            <a:ext cx="4318527" cy="2864623"/>
          </a:xfrm>
          <a:prstGeom prst="rect">
            <a:avLst/>
          </a:prstGeom>
        </p:spPr>
      </p:pic>
      <p:sp>
        <p:nvSpPr>
          <p:cNvPr id="10" name="TextBox 9">
            <a:extLst>
              <a:ext uri="{FF2B5EF4-FFF2-40B4-BE49-F238E27FC236}">
                <a16:creationId xmlns:a16="http://schemas.microsoft.com/office/drawing/2014/main" id="{8A816981-556F-4F3F-AD96-5CBE34B774D0}"/>
              </a:ext>
            </a:extLst>
          </p:cNvPr>
          <p:cNvSpPr txBox="1"/>
          <p:nvPr/>
        </p:nvSpPr>
        <p:spPr>
          <a:xfrm>
            <a:off x="4331205" y="6298322"/>
            <a:ext cx="7612982" cy="523220"/>
          </a:xfrm>
          <a:prstGeom prst="rect">
            <a:avLst/>
          </a:prstGeom>
          <a:noFill/>
        </p:spPr>
        <p:txBody>
          <a:bodyPr wrap="none" rtlCol="0">
            <a:spAutoFit/>
          </a:bodyPr>
          <a:lstStyle/>
          <a:p>
            <a:r>
              <a:rPr lang="en-GB" dirty="0"/>
              <a:t>Watford court martial book, </a:t>
            </a:r>
          </a:p>
          <a:p>
            <a:r>
              <a:rPr lang="en-GB" sz="1000" dirty="0"/>
              <a:t>https://www.watfordobserver.co.uk/news/11376466.Remembering_Watford_s_Conscientious_Objectors_during_World_War_One/#gallery1</a:t>
            </a:r>
          </a:p>
        </p:txBody>
      </p:sp>
    </p:spTree>
    <p:extLst>
      <p:ext uri="{BB962C8B-B14F-4D97-AF65-F5344CB8AC3E}">
        <p14:creationId xmlns:p14="http://schemas.microsoft.com/office/powerpoint/2010/main" val="4250303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15908-16C8-49DE-98BA-816597BC700B}"/>
              </a:ext>
            </a:extLst>
          </p:cNvPr>
          <p:cNvSpPr>
            <a:spLocks noGrp="1"/>
          </p:cNvSpPr>
          <p:nvPr>
            <p:ph type="title"/>
          </p:nvPr>
        </p:nvSpPr>
        <p:spPr>
          <a:xfrm>
            <a:off x="302004" y="559678"/>
            <a:ext cx="4879596" cy="4952492"/>
          </a:xfrm>
        </p:spPr>
        <p:txBody>
          <a:bodyPr>
            <a:normAutofit/>
          </a:bodyPr>
          <a:lstStyle/>
          <a:p>
            <a:pPr algn="l"/>
            <a:r>
              <a:rPr lang="en-GB" b="1" dirty="0"/>
              <a:t>‘The Letchworth 18’</a:t>
            </a:r>
            <a:br>
              <a:rPr lang="en-GB" b="1" dirty="0"/>
            </a:br>
            <a:r>
              <a:rPr lang="en-GB" b="1" dirty="0"/>
              <a:t>Hertfordshire Mercury </a:t>
            </a:r>
            <a:br>
              <a:rPr lang="en-GB" b="1" dirty="0"/>
            </a:br>
            <a:r>
              <a:rPr lang="en-GB" b="1" i="0" dirty="0"/>
              <a:t>1 April 1916</a:t>
            </a:r>
            <a:br>
              <a:rPr lang="en-GB" b="1" dirty="0"/>
            </a:br>
            <a:endParaRPr lang="en-GB" dirty="0"/>
          </a:p>
        </p:txBody>
      </p:sp>
      <p:sp>
        <p:nvSpPr>
          <p:cNvPr id="3" name="Content Placeholder 2">
            <a:extLst>
              <a:ext uri="{FF2B5EF4-FFF2-40B4-BE49-F238E27FC236}">
                <a16:creationId xmlns:a16="http://schemas.microsoft.com/office/drawing/2014/main" id="{F44EF7F0-C807-44DC-B560-21F67B5675DC}"/>
              </a:ext>
            </a:extLst>
          </p:cNvPr>
          <p:cNvSpPr>
            <a:spLocks noGrp="1"/>
          </p:cNvSpPr>
          <p:nvPr>
            <p:ph idx="1"/>
          </p:nvPr>
        </p:nvSpPr>
        <p:spPr>
          <a:xfrm>
            <a:off x="5181599" y="569065"/>
            <a:ext cx="6817567" cy="6214289"/>
          </a:xfrm>
        </p:spPr>
        <p:txBody>
          <a:bodyPr>
            <a:normAutofit fontScale="92500" lnSpcReduction="20000"/>
          </a:bodyPr>
          <a:lstStyle/>
          <a:p>
            <a:r>
              <a:rPr lang="en-GB" sz="2100" dirty="0">
                <a:latin typeface="+mj-lt"/>
              </a:rPr>
              <a:t>Next came a batch of 18 conscientious objectors from Letchworth. The court was crowded with their supporters, including a number of women and </a:t>
            </a:r>
            <a:r>
              <a:rPr lang="en-GB" sz="2100" b="1" dirty="0">
                <a:latin typeface="+mj-lt"/>
              </a:rPr>
              <a:t>various “peculiar” people, a type familiar to those who know the Garden City</a:t>
            </a:r>
            <a:r>
              <a:rPr lang="en-GB" sz="2100" dirty="0">
                <a:latin typeface="+mj-lt"/>
              </a:rPr>
              <a:t>. </a:t>
            </a:r>
            <a:r>
              <a:rPr lang="en-GB" sz="2100" b="1" dirty="0">
                <a:latin typeface="+mj-lt"/>
              </a:rPr>
              <a:t>Long-haired, lantern-jawed, hatless, ascetic-looking people </a:t>
            </a:r>
            <a:r>
              <a:rPr lang="en-GB" sz="2100" dirty="0">
                <a:latin typeface="+mj-lt"/>
              </a:rPr>
              <a:t>for the most part, they were represented by Mr Rafferty, a barrister-at-law.</a:t>
            </a:r>
          </a:p>
          <a:p>
            <a:r>
              <a:rPr lang="en-GB" sz="2100" dirty="0">
                <a:latin typeface="+mj-lt"/>
              </a:rPr>
              <a:t>The first of them to be heard was Matthew Owen Bevan. </a:t>
            </a:r>
            <a:r>
              <a:rPr lang="en-GB" sz="2100" b="1" dirty="0">
                <a:latin typeface="+mj-lt"/>
              </a:rPr>
              <a:t>He said that he could not do anything that would assist in the prolongation of the war, not even tending the wounded</a:t>
            </a:r>
            <a:r>
              <a:rPr lang="en-GB" sz="2100" dirty="0">
                <a:latin typeface="+mj-lt"/>
              </a:rPr>
              <a:t>. At the beginning of the war, when his position was uncertain and he had not been brought face to face with the real facts, he felt that he ought to do something, and joined the Friends Ambulance Corps at York. </a:t>
            </a:r>
          </a:p>
          <a:p>
            <a:r>
              <a:rPr lang="en-GB" sz="2100" dirty="0">
                <a:latin typeface="+mj-lt"/>
              </a:rPr>
              <a:t>…After a time, however, he found that he was short-sighted and wrong, and that he was definitely assisting in the war by healing men and making them fit to fight again, the very thing that he hated. Then he came to the conclusion that he could have no lot or part in this business.</a:t>
            </a:r>
          </a:p>
          <a:p>
            <a:endParaRPr lang="en-GB" dirty="0"/>
          </a:p>
        </p:txBody>
      </p:sp>
      <p:sp>
        <p:nvSpPr>
          <p:cNvPr id="4" name="TextBox 3">
            <a:extLst>
              <a:ext uri="{FF2B5EF4-FFF2-40B4-BE49-F238E27FC236}">
                <a16:creationId xmlns:a16="http://schemas.microsoft.com/office/drawing/2014/main" id="{EF79A555-589B-4553-92AD-211CDBF4D30D}"/>
              </a:ext>
            </a:extLst>
          </p:cNvPr>
          <p:cNvSpPr txBox="1"/>
          <p:nvPr/>
        </p:nvSpPr>
        <p:spPr>
          <a:xfrm>
            <a:off x="302004" y="6434356"/>
            <a:ext cx="9605394" cy="215444"/>
          </a:xfrm>
          <a:prstGeom prst="rect">
            <a:avLst/>
          </a:prstGeom>
          <a:noFill/>
        </p:spPr>
        <p:txBody>
          <a:bodyPr wrap="square" rtlCol="0">
            <a:spAutoFit/>
          </a:bodyPr>
          <a:lstStyle/>
          <a:p>
            <a:r>
              <a:rPr lang="en-GB" sz="800" dirty="0">
                <a:hlinkClick r:id="rId2"/>
              </a:rPr>
              <a:t>http://www.hertsmemories.org.uk/content/herts-history/topics/world_war_one/conscientious_objectors/the_letchworth_eighteen</a:t>
            </a:r>
            <a:r>
              <a:rPr lang="en-GB" sz="800" dirty="0"/>
              <a:t> </a:t>
            </a:r>
          </a:p>
        </p:txBody>
      </p:sp>
    </p:spTree>
    <p:extLst>
      <p:ext uri="{BB962C8B-B14F-4D97-AF65-F5344CB8AC3E}">
        <p14:creationId xmlns:p14="http://schemas.microsoft.com/office/powerpoint/2010/main" val="1246372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15000" b="-1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45E18-D893-4BBA-910B-8BCBB6AD87E9}"/>
              </a:ext>
            </a:extLst>
          </p:cNvPr>
          <p:cNvSpPr>
            <a:spLocks noGrp="1"/>
          </p:cNvSpPr>
          <p:nvPr>
            <p:ph type="title"/>
          </p:nvPr>
        </p:nvSpPr>
        <p:spPr>
          <a:xfrm>
            <a:off x="409662" y="952754"/>
            <a:ext cx="6544812" cy="4952492"/>
          </a:xfrm>
        </p:spPr>
        <p:txBody>
          <a:bodyPr/>
          <a:lstStyle/>
          <a:p>
            <a:pPr algn="l"/>
            <a:br>
              <a:rPr lang="en-GB" dirty="0"/>
            </a:br>
            <a:r>
              <a:rPr lang="en-GB" dirty="0"/>
              <a:t>‘</a:t>
            </a:r>
            <a:r>
              <a:rPr lang="en-GB" dirty="0">
                <a:solidFill>
                  <a:schemeClr val="tx1"/>
                </a:solidFill>
              </a:rPr>
              <a:t>a county of small towns’</a:t>
            </a:r>
          </a:p>
        </p:txBody>
      </p:sp>
    </p:spTree>
    <p:extLst>
      <p:ext uri="{BB962C8B-B14F-4D97-AF65-F5344CB8AC3E}">
        <p14:creationId xmlns:p14="http://schemas.microsoft.com/office/powerpoint/2010/main" val="3973557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t="-3000" b="-3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4D41D-36D0-4A8D-B421-6AA42E3EB79A}"/>
              </a:ext>
            </a:extLst>
          </p:cNvPr>
          <p:cNvSpPr>
            <a:spLocks noGrp="1"/>
          </p:cNvSpPr>
          <p:nvPr>
            <p:ph type="title"/>
          </p:nvPr>
        </p:nvSpPr>
        <p:spPr>
          <a:xfrm>
            <a:off x="-1094791" y="74486"/>
            <a:ext cx="9940212" cy="4952492"/>
          </a:xfrm>
        </p:spPr>
        <p:txBody>
          <a:bodyPr/>
          <a:lstStyle/>
          <a:p>
            <a:r>
              <a:rPr lang="en-GB" dirty="0">
                <a:solidFill>
                  <a:schemeClr val="tx1"/>
                </a:solidFill>
              </a:rPr>
              <a:t>A county of utopian planning</a:t>
            </a:r>
          </a:p>
        </p:txBody>
      </p:sp>
    </p:spTree>
    <p:extLst>
      <p:ext uri="{BB962C8B-B14F-4D97-AF65-F5344CB8AC3E}">
        <p14:creationId xmlns:p14="http://schemas.microsoft.com/office/powerpoint/2010/main" val="1427188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CAF67-2C94-4EE9-9EE2-4D96BE9B2DCF}"/>
              </a:ext>
            </a:extLst>
          </p:cNvPr>
          <p:cNvSpPr>
            <a:spLocks noGrp="1"/>
          </p:cNvSpPr>
          <p:nvPr>
            <p:ph type="title"/>
          </p:nvPr>
        </p:nvSpPr>
        <p:spPr>
          <a:xfrm>
            <a:off x="0" y="438380"/>
            <a:ext cx="6867331" cy="4952492"/>
          </a:xfrm>
        </p:spPr>
        <p:txBody>
          <a:bodyPr/>
          <a:lstStyle/>
          <a:p>
            <a:r>
              <a:rPr lang="en-GB" dirty="0" err="1"/>
              <a:t>O’Connorville</a:t>
            </a:r>
            <a:r>
              <a:rPr lang="en-GB" dirty="0"/>
              <a:t>, </a:t>
            </a:r>
            <a:r>
              <a:rPr lang="en-GB" dirty="0" err="1"/>
              <a:t>Heronsgate</a:t>
            </a:r>
            <a:r>
              <a:rPr lang="en-GB" dirty="0"/>
              <a:t>, Rickmansworth, west Hertfordshire</a:t>
            </a:r>
          </a:p>
        </p:txBody>
      </p:sp>
      <p:pic>
        <p:nvPicPr>
          <p:cNvPr id="5" name="Content Placeholder 4">
            <a:extLst>
              <a:ext uri="{FF2B5EF4-FFF2-40B4-BE49-F238E27FC236}">
                <a16:creationId xmlns:a16="http://schemas.microsoft.com/office/drawing/2014/main" id="{C79229A5-25DD-4454-90A3-D9D7709CC736}"/>
              </a:ext>
            </a:extLst>
          </p:cNvPr>
          <p:cNvPicPr>
            <a:picLocks noGrp="1" noChangeAspect="1"/>
          </p:cNvPicPr>
          <p:nvPr>
            <p:ph idx="1"/>
          </p:nvPr>
        </p:nvPicPr>
        <p:blipFill>
          <a:blip r:embed="rId2"/>
          <a:stretch>
            <a:fillRect/>
          </a:stretch>
        </p:blipFill>
        <p:spPr>
          <a:xfrm>
            <a:off x="7010403" y="0"/>
            <a:ext cx="4915042" cy="6867406"/>
          </a:xfrm>
        </p:spPr>
      </p:pic>
      <p:sp>
        <p:nvSpPr>
          <p:cNvPr id="6" name="TextBox 5">
            <a:extLst>
              <a:ext uri="{FF2B5EF4-FFF2-40B4-BE49-F238E27FC236}">
                <a16:creationId xmlns:a16="http://schemas.microsoft.com/office/drawing/2014/main" id="{3C05C35C-4F70-4402-B05A-2281A6D58EE0}"/>
              </a:ext>
            </a:extLst>
          </p:cNvPr>
          <p:cNvSpPr txBox="1"/>
          <p:nvPr/>
        </p:nvSpPr>
        <p:spPr>
          <a:xfrm>
            <a:off x="4254759" y="6155844"/>
            <a:ext cx="2851037" cy="646331"/>
          </a:xfrm>
          <a:prstGeom prst="rect">
            <a:avLst/>
          </a:prstGeom>
          <a:noFill/>
        </p:spPr>
        <p:txBody>
          <a:bodyPr wrap="none" rtlCol="0">
            <a:spAutoFit/>
          </a:bodyPr>
          <a:lstStyle/>
          <a:p>
            <a:r>
              <a:rPr lang="en-GB" dirty="0"/>
              <a:t>Map of </a:t>
            </a:r>
            <a:r>
              <a:rPr lang="en-GB" dirty="0" err="1"/>
              <a:t>O’Connorville</a:t>
            </a:r>
            <a:r>
              <a:rPr lang="en-GB" dirty="0"/>
              <a:t>, 1847, </a:t>
            </a:r>
          </a:p>
          <a:p>
            <a:r>
              <a:rPr lang="en-GB" dirty="0"/>
              <a:t>British Library</a:t>
            </a:r>
          </a:p>
        </p:txBody>
      </p:sp>
      <p:pic>
        <p:nvPicPr>
          <p:cNvPr id="8" name="Picture 7">
            <a:extLst>
              <a:ext uri="{FF2B5EF4-FFF2-40B4-BE49-F238E27FC236}">
                <a16:creationId xmlns:a16="http://schemas.microsoft.com/office/drawing/2014/main" id="{62E5122C-0244-45E7-9257-487A45CB1641}"/>
              </a:ext>
            </a:extLst>
          </p:cNvPr>
          <p:cNvPicPr>
            <a:picLocks noChangeAspect="1"/>
          </p:cNvPicPr>
          <p:nvPr/>
        </p:nvPicPr>
        <p:blipFill>
          <a:blip r:embed="rId3"/>
          <a:stretch>
            <a:fillRect/>
          </a:stretch>
        </p:blipFill>
        <p:spPr>
          <a:xfrm>
            <a:off x="-1" y="3245275"/>
            <a:ext cx="4002833" cy="3612726"/>
          </a:xfrm>
          <a:prstGeom prst="rect">
            <a:avLst/>
          </a:prstGeom>
        </p:spPr>
      </p:pic>
    </p:spTree>
    <p:extLst>
      <p:ext uri="{BB962C8B-B14F-4D97-AF65-F5344CB8AC3E}">
        <p14:creationId xmlns:p14="http://schemas.microsoft.com/office/powerpoint/2010/main" val="4254372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10818-B658-4B51-8626-36FCA89C2A49}"/>
              </a:ext>
            </a:extLst>
          </p:cNvPr>
          <p:cNvSpPr>
            <a:spLocks noGrp="1"/>
          </p:cNvSpPr>
          <p:nvPr>
            <p:ph type="title"/>
          </p:nvPr>
        </p:nvSpPr>
        <p:spPr>
          <a:xfrm>
            <a:off x="211494" y="132691"/>
            <a:ext cx="4384412" cy="4952492"/>
          </a:xfrm>
        </p:spPr>
        <p:txBody>
          <a:bodyPr/>
          <a:lstStyle/>
          <a:p>
            <a:pPr algn="l"/>
            <a:r>
              <a:rPr lang="en-GB" dirty="0"/>
              <a:t>Ebenezer Howard and the first garden cities</a:t>
            </a:r>
          </a:p>
        </p:txBody>
      </p:sp>
      <p:pic>
        <p:nvPicPr>
          <p:cNvPr id="11" name="Content Placeholder 10">
            <a:extLst>
              <a:ext uri="{FF2B5EF4-FFF2-40B4-BE49-F238E27FC236}">
                <a16:creationId xmlns:a16="http://schemas.microsoft.com/office/drawing/2014/main" id="{7823CA3E-2012-44C7-A14A-AD7767FBAB7C}"/>
              </a:ext>
            </a:extLst>
          </p:cNvPr>
          <p:cNvPicPr>
            <a:picLocks noGrp="1" noChangeAspect="1"/>
          </p:cNvPicPr>
          <p:nvPr>
            <p:ph idx="1"/>
          </p:nvPr>
        </p:nvPicPr>
        <p:blipFill>
          <a:blip r:embed="rId2"/>
          <a:stretch>
            <a:fillRect/>
          </a:stretch>
        </p:blipFill>
        <p:spPr>
          <a:xfrm>
            <a:off x="4201887" y="0"/>
            <a:ext cx="3995510" cy="5656263"/>
          </a:xfrm>
        </p:spPr>
      </p:pic>
      <p:pic>
        <p:nvPicPr>
          <p:cNvPr id="13" name="Picture 12">
            <a:extLst>
              <a:ext uri="{FF2B5EF4-FFF2-40B4-BE49-F238E27FC236}">
                <a16:creationId xmlns:a16="http://schemas.microsoft.com/office/drawing/2014/main" id="{21FA35DE-1619-4A7A-8AEC-7F8BF27B3A2E}"/>
              </a:ext>
            </a:extLst>
          </p:cNvPr>
          <p:cNvPicPr>
            <a:picLocks noChangeAspect="1"/>
          </p:cNvPicPr>
          <p:nvPr/>
        </p:nvPicPr>
        <p:blipFill>
          <a:blip r:embed="rId3"/>
          <a:stretch>
            <a:fillRect/>
          </a:stretch>
        </p:blipFill>
        <p:spPr>
          <a:xfrm>
            <a:off x="1054360" y="3079102"/>
            <a:ext cx="2304661" cy="3545632"/>
          </a:xfrm>
          <a:prstGeom prst="rect">
            <a:avLst/>
          </a:prstGeom>
        </p:spPr>
      </p:pic>
      <p:pic>
        <p:nvPicPr>
          <p:cNvPr id="15" name="Picture 14">
            <a:extLst>
              <a:ext uri="{FF2B5EF4-FFF2-40B4-BE49-F238E27FC236}">
                <a16:creationId xmlns:a16="http://schemas.microsoft.com/office/drawing/2014/main" id="{F7F1FFF3-3E67-4922-A3B6-013721AB453E}"/>
              </a:ext>
            </a:extLst>
          </p:cNvPr>
          <p:cNvPicPr>
            <a:picLocks noChangeAspect="1"/>
          </p:cNvPicPr>
          <p:nvPr/>
        </p:nvPicPr>
        <p:blipFill>
          <a:blip r:embed="rId4"/>
          <a:stretch>
            <a:fillRect/>
          </a:stretch>
        </p:blipFill>
        <p:spPr>
          <a:xfrm>
            <a:off x="8327072" y="0"/>
            <a:ext cx="3864928" cy="5460708"/>
          </a:xfrm>
          <a:prstGeom prst="rect">
            <a:avLst/>
          </a:prstGeom>
        </p:spPr>
      </p:pic>
    </p:spTree>
    <p:extLst>
      <p:ext uri="{BB962C8B-B14F-4D97-AF65-F5344CB8AC3E}">
        <p14:creationId xmlns:p14="http://schemas.microsoft.com/office/powerpoint/2010/main" val="3375898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7DF60-F867-4379-B823-69E79168D43F}"/>
              </a:ext>
            </a:extLst>
          </p:cNvPr>
          <p:cNvSpPr>
            <a:spLocks noGrp="1"/>
          </p:cNvSpPr>
          <p:nvPr>
            <p:ph type="title"/>
          </p:nvPr>
        </p:nvSpPr>
        <p:spPr/>
        <p:txBody>
          <a:bodyPr/>
          <a:lstStyle/>
          <a:p>
            <a:r>
              <a:rPr lang="en-GB" dirty="0"/>
              <a:t>The reputation of Letchworth Garden City</a:t>
            </a:r>
          </a:p>
        </p:txBody>
      </p:sp>
      <p:sp>
        <p:nvSpPr>
          <p:cNvPr id="3" name="Content Placeholder 2">
            <a:extLst>
              <a:ext uri="{FF2B5EF4-FFF2-40B4-BE49-F238E27FC236}">
                <a16:creationId xmlns:a16="http://schemas.microsoft.com/office/drawing/2014/main" id="{03CED21D-88B8-4FD5-B577-6111CD6F4EDB}"/>
              </a:ext>
            </a:extLst>
          </p:cNvPr>
          <p:cNvSpPr>
            <a:spLocks noGrp="1"/>
          </p:cNvSpPr>
          <p:nvPr>
            <p:ph idx="1"/>
          </p:nvPr>
        </p:nvSpPr>
        <p:spPr>
          <a:xfrm>
            <a:off x="5181599" y="569066"/>
            <a:ext cx="6831435" cy="5814956"/>
          </a:xfrm>
        </p:spPr>
        <p:txBody>
          <a:bodyPr>
            <a:normAutofit lnSpcReduction="10000"/>
          </a:bodyPr>
          <a:lstStyle/>
          <a:p>
            <a:r>
              <a:rPr lang="en-GB" sz="2800" dirty="0"/>
              <a:t>John Betjeman, </a:t>
            </a:r>
            <a:r>
              <a:rPr lang="en-GB" sz="2800" i="1" dirty="0"/>
              <a:t>Group Life: Letchworth </a:t>
            </a:r>
            <a:endParaRPr lang="en-GB" sz="2800" dirty="0"/>
          </a:p>
          <a:p>
            <a:pPr marL="0" indent="0">
              <a:buNone/>
            </a:pPr>
            <a:r>
              <a:rPr lang="en-GB" sz="2800" b="1" dirty="0"/>
              <a:t>“Sympathy is stencilling,</a:t>
            </a:r>
            <a:br>
              <a:rPr lang="en-GB" sz="2800" b="1" dirty="0"/>
            </a:br>
            <a:r>
              <a:rPr lang="en-GB" sz="2800" b="1" dirty="0"/>
              <a:t>Her decorative leatherwork,</a:t>
            </a:r>
            <a:br>
              <a:rPr lang="en-GB" sz="2800" b="1" dirty="0"/>
            </a:br>
            <a:r>
              <a:rPr lang="en-GB" sz="2800" b="1" dirty="0"/>
              <a:t>Wilfred’s learning a folk-tune for</a:t>
            </a:r>
            <a:br>
              <a:rPr lang="en-GB" sz="2800" b="1" dirty="0"/>
            </a:br>
            <a:r>
              <a:rPr lang="en-GB" sz="2800" b="1" dirty="0"/>
              <a:t>The Morris Dancers’ band.”</a:t>
            </a:r>
          </a:p>
          <a:p>
            <a:r>
              <a:rPr lang="en-GB" sz="2800" dirty="0"/>
              <a:t>George Orwell, ‘The Road to Wigan Pier’ (1937):</a:t>
            </a:r>
          </a:p>
          <a:p>
            <a:pPr marL="0" indent="0">
              <a:buNone/>
            </a:pPr>
            <a:r>
              <a:rPr lang="en-GB" sz="2800" b="1" dirty="0"/>
              <a:t>“Letchworth attracts… every fruit juice drinker, nudist, sandal wearer, sex-maniac, Quaker, nature cure quack, pacifist and feminist in England”.</a:t>
            </a:r>
          </a:p>
          <a:p>
            <a:r>
              <a:rPr lang="en-GB" sz="1100" dirty="0">
                <a:hlinkClick r:id="rId2"/>
              </a:rPr>
              <a:t>http://urbanrambles.org/walks/uk/england/east-of-england/letchworth-garden-city-184</a:t>
            </a:r>
            <a:r>
              <a:rPr lang="en-GB" sz="1100" dirty="0"/>
              <a:t> </a:t>
            </a:r>
          </a:p>
        </p:txBody>
      </p:sp>
      <p:pic>
        <p:nvPicPr>
          <p:cNvPr id="5" name="Picture 4">
            <a:extLst>
              <a:ext uri="{FF2B5EF4-FFF2-40B4-BE49-F238E27FC236}">
                <a16:creationId xmlns:a16="http://schemas.microsoft.com/office/drawing/2014/main" id="{2F645DFF-D8F4-4E69-8FED-ECB03120EE75}"/>
              </a:ext>
            </a:extLst>
          </p:cNvPr>
          <p:cNvPicPr>
            <a:picLocks noChangeAspect="1"/>
          </p:cNvPicPr>
          <p:nvPr/>
        </p:nvPicPr>
        <p:blipFill>
          <a:blip r:embed="rId3"/>
          <a:stretch>
            <a:fillRect/>
          </a:stretch>
        </p:blipFill>
        <p:spPr>
          <a:xfrm>
            <a:off x="1338985" y="4276891"/>
            <a:ext cx="2470558" cy="2470558"/>
          </a:xfrm>
          <a:prstGeom prst="rect">
            <a:avLst/>
          </a:prstGeom>
        </p:spPr>
      </p:pic>
    </p:spTree>
    <p:extLst>
      <p:ext uri="{BB962C8B-B14F-4D97-AF65-F5344CB8AC3E}">
        <p14:creationId xmlns:p14="http://schemas.microsoft.com/office/powerpoint/2010/main" val="1370443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New Towns Committee (1945-6)</a:t>
            </a:r>
          </a:p>
        </p:txBody>
      </p:sp>
      <p:sp>
        <p:nvSpPr>
          <p:cNvPr id="6" name="Content Placeholder 5">
            <a:extLst>
              <a:ext uri="{FF2B5EF4-FFF2-40B4-BE49-F238E27FC236}">
                <a16:creationId xmlns:a16="http://schemas.microsoft.com/office/drawing/2014/main" id="{EB5A64A5-D425-41D4-BD97-C881DECE87DD}"/>
              </a:ext>
            </a:extLst>
          </p:cNvPr>
          <p:cNvSpPr>
            <a:spLocks noGrp="1"/>
          </p:cNvSpPr>
          <p:nvPr>
            <p:ph idx="1"/>
          </p:nvPr>
        </p:nvSpPr>
        <p:spPr/>
        <p:txBody>
          <a:bodyPr/>
          <a:lstStyle/>
          <a:p>
            <a:r>
              <a:rPr lang="en-GB" sz="2800" dirty="0">
                <a:latin typeface="+mj-lt"/>
              </a:rPr>
              <a:t>“promotion of New Towns in furtherance of a policy of planned decentralisation from congested urban areas … such Towns should be established and developed as </a:t>
            </a:r>
            <a:r>
              <a:rPr lang="en-GB" sz="2800" b="1" dirty="0">
                <a:latin typeface="+mj-lt"/>
              </a:rPr>
              <a:t>self-contained and balanced communities for work and living</a:t>
            </a:r>
            <a:r>
              <a:rPr lang="en-GB" sz="2800" dirty="0">
                <a:latin typeface="+mj-lt"/>
              </a:rPr>
              <a:t>.”</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909" y="2870094"/>
            <a:ext cx="4706087" cy="3208695"/>
          </a:xfrm>
          <a:prstGeom prst="rect">
            <a:avLst/>
          </a:prstGeom>
        </p:spPr>
      </p:pic>
      <p:sp>
        <p:nvSpPr>
          <p:cNvPr id="5" name="TextBox 4"/>
          <p:cNvSpPr txBox="1"/>
          <p:nvPr/>
        </p:nvSpPr>
        <p:spPr>
          <a:xfrm>
            <a:off x="105159" y="6288934"/>
            <a:ext cx="7176485" cy="646331"/>
          </a:xfrm>
          <a:prstGeom prst="rect">
            <a:avLst/>
          </a:prstGeom>
          <a:noFill/>
        </p:spPr>
        <p:txBody>
          <a:bodyPr wrap="square" rtlCol="0">
            <a:spAutoFit/>
          </a:bodyPr>
          <a:lstStyle/>
          <a:p>
            <a:r>
              <a:rPr lang="en-GB" dirty="0"/>
              <a:t>‘Charley in New Town’, Central Office of Information for Ministry of Town and Country Planning, 1948</a:t>
            </a:r>
          </a:p>
        </p:txBody>
      </p:sp>
    </p:spTree>
    <p:extLst>
      <p:ext uri="{BB962C8B-B14F-4D97-AF65-F5344CB8AC3E}">
        <p14:creationId xmlns:p14="http://schemas.microsoft.com/office/powerpoint/2010/main" val="2589960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C444-FFE6-4D5F-BF0E-572A98744BD5}"/>
              </a:ext>
            </a:extLst>
          </p:cNvPr>
          <p:cNvSpPr>
            <a:spLocks noGrp="1"/>
          </p:cNvSpPr>
          <p:nvPr>
            <p:ph type="title"/>
          </p:nvPr>
        </p:nvSpPr>
        <p:spPr/>
        <p:txBody>
          <a:bodyPr/>
          <a:lstStyle/>
          <a:p>
            <a:r>
              <a:rPr lang="en-GB" dirty="0"/>
              <a:t>New town utopias</a:t>
            </a:r>
          </a:p>
        </p:txBody>
      </p:sp>
      <p:pic>
        <p:nvPicPr>
          <p:cNvPr id="5" name="Content Placeholder 4">
            <a:extLst>
              <a:ext uri="{FF2B5EF4-FFF2-40B4-BE49-F238E27FC236}">
                <a16:creationId xmlns:a16="http://schemas.microsoft.com/office/drawing/2014/main" id="{2BB64574-AE6A-4751-9B0E-38B9297AD19A}"/>
              </a:ext>
            </a:extLst>
          </p:cNvPr>
          <p:cNvPicPr>
            <a:picLocks noGrp="1" noChangeAspect="1"/>
          </p:cNvPicPr>
          <p:nvPr>
            <p:ph idx="1"/>
          </p:nvPr>
        </p:nvPicPr>
        <p:blipFill>
          <a:blip r:embed="rId2"/>
          <a:stretch>
            <a:fillRect/>
          </a:stretch>
        </p:blipFill>
        <p:spPr>
          <a:xfrm>
            <a:off x="216739" y="2083721"/>
            <a:ext cx="4379167" cy="4774279"/>
          </a:xfrm>
        </p:spPr>
      </p:pic>
      <p:pic>
        <p:nvPicPr>
          <p:cNvPr id="7" name="Picture 6">
            <a:extLst>
              <a:ext uri="{FF2B5EF4-FFF2-40B4-BE49-F238E27FC236}">
                <a16:creationId xmlns:a16="http://schemas.microsoft.com/office/drawing/2014/main" id="{4079FBC0-BB4C-4722-9A23-6E48A4A1D945}"/>
              </a:ext>
            </a:extLst>
          </p:cNvPr>
          <p:cNvPicPr>
            <a:picLocks noChangeAspect="1"/>
          </p:cNvPicPr>
          <p:nvPr/>
        </p:nvPicPr>
        <p:blipFill>
          <a:blip r:embed="rId3"/>
          <a:stretch>
            <a:fillRect/>
          </a:stretch>
        </p:blipFill>
        <p:spPr>
          <a:xfrm>
            <a:off x="5238749" y="-1"/>
            <a:ext cx="5444801" cy="6911267"/>
          </a:xfrm>
          <a:prstGeom prst="rect">
            <a:avLst/>
          </a:prstGeom>
        </p:spPr>
      </p:pic>
      <p:sp>
        <p:nvSpPr>
          <p:cNvPr id="8" name="TextBox 7">
            <a:extLst>
              <a:ext uri="{FF2B5EF4-FFF2-40B4-BE49-F238E27FC236}">
                <a16:creationId xmlns:a16="http://schemas.microsoft.com/office/drawing/2014/main" id="{0558A5D6-0FBC-4E71-9406-8152AACF1982}"/>
              </a:ext>
            </a:extLst>
          </p:cNvPr>
          <p:cNvSpPr txBox="1"/>
          <p:nvPr/>
        </p:nvSpPr>
        <p:spPr>
          <a:xfrm>
            <a:off x="6568751" y="6581001"/>
            <a:ext cx="5699317" cy="276999"/>
          </a:xfrm>
          <a:prstGeom prst="rect">
            <a:avLst/>
          </a:prstGeom>
          <a:noFill/>
        </p:spPr>
        <p:txBody>
          <a:bodyPr wrap="none" rtlCol="0">
            <a:spAutoFit/>
          </a:bodyPr>
          <a:lstStyle/>
          <a:p>
            <a:r>
              <a:rPr lang="en-GB" sz="1200" dirty="0"/>
              <a:t>The National Archives, Map produced for the Commission for New Towns, 1969 (FJ 3/77)</a:t>
            </a:r>
          </a:p>
        </p:txBody>
      </p:sp>
    </p:spTree>
    <p:extLst>
      <p:ext uri="{BB962C8B-B14F-4D97-AF65-F5344CB8AC3E}">
        <p14:creationId xmlns:p14="http://schemas.microsoft.com/office/powerpoint/2010/main" val="418663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443D9-F809-424A-90F2-66D81756BA4D}"/>
              </a:ext>
            </a:extLst>
          </p:cNvPr>
          <p:cNvSpPr>
            <a:spLocks noGrp="1"/>
          </p:cNvSpPr>
          <p:nvPr>
            <p:ph type="title"/>
          </p:nvPr>
        </p:nvSpPr>
        <p:spPr>
          <a:xfrm>
            <a:off x="-161730" y="2752372"/>
            <a:ext cx="3833906" cy="4952492"/>
          </a:xfrm>
        </p:spPr>
        <p:txBody>
          <a:bodyPr/>
          <a:lstStyle/>
          <a:p>
            <a:r>
              <a:rPr lang="en-GB" dirty="0">
                <a:solidFill>
                  <a:schemeClr val="tx1"/>
                </a:solidFill>
              </a:rPr>
              <a:t>A county of activism and resistance</a:t>
            </a:r>
          </a:p>
        </p:txBody>
      </p:sp>
    </p:spTree>
    <p:extLst>
      <p:ext uri="{BB962C8B-B14F-4D97-AF65-F5344CB8AC3E}">
        <p14:creationId xmlns:p14="http://schemas.microsoft.com/office/powerpoint/2010/main" val="4075035869"/>
      </p:ext>
    </p:extLst>
  </p:cSld>
  <p:clrMapOvr>
    <a:masterClrMapping/>
  </p:clrMapOvr>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07151B"/>
      </a:dk2>
      <a:lt2>
        <a:srgbClr val="F2F3F3"/>
      </a:lt2>
      <a:accent1>
        <a:srgbClr val="1C546B"/>
      </a:accent1>
      <a:accent2>
        <a:srgbClr val="606968"/>
      </a:accent2>
      <a:accent3>
        <a:srgbClr val="8D8D35"/>
      </a:accent3>
      <a:accent4>
        <a:srgbClr val="D9A142"/>
      </a:accent4>
      <a:accent5>
        <a:srgbClr val="C47023"/>
      </a:accent5>
      <a:accent6>
        <a:srgbClr val="754D64"/>
      </a:accent6>
      <a:hlink>
        <a:srgbClr val="417E93"/>
      </a:hlink>
      <a:folHlink>
        <a:srgbClr val="A76D89"/>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12434FFF-CE4A-40FC-99FF-CA1400F2E62F}"/>
    </a:ext>
  </a:extLst>
</a:theme>
</file>

<file path=docProps/app.xml><?xml version="1.0" encoding="utf-8"?>
<Properties xmlns="http://schemas.openxmlformats.org/officeDocument/2006/extended-properties" xmlns:vt="http://schemas.openxmlformats.org/officeDocument/2006/docPropsVTypes">
  <Template>Headlines</Template>
  <TotalTime>2166</TotalTime>
  <Words>570</Words>
  <Application>Microsoft Office PowerPoint</Application>
  <PresentationFormat>Widescreen</PresentationFormat>
  <Paragraphs>37</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Century Schoolbook</vt:lpstr>
      <vt:lpstr>Corbel</vt:lpstr>
      <vt:lpstr>Headlines</vt:lpstr>
      <vt:lpstr>Hertfordshire: a history of social justice</vt:lpstr>
      <vt:lpstr> ‘a county of small towns’</vt:lpstr>
      <vt:lpstr>A county of utopian planning</vt:lpstr>
      <vt:lpstr>O’Connorville, Heronsgate, Rickmansworth, west Hertfordshire</vt:lpstr>
      <vt:lpstr>Ebenezer Howard and the first garden cities</vt:lpstr>
      <vt:lpstr>The reputation of Letchworth Garden City</vt:lpstr>
      <vt:lpstr>New Towns Committee (1945-6)</vt:lpstr>
      <vt:lpstr>New town utopias</vt:lpstr>
      <vt:lpstr>A county of activism and resistance</vt:lpstr>
      <vt:lpstr>The ‘Battle of Berkhamsted Common’, 1866</vt:lpstr>
      <vt:lpstr>The suffrage movement and Hertfordshire </vt:lpstr>
      <vt:lpstr>Conscientious objectors in Watford, Letchworth and Hertford</vt:lpstr>
      <vt:lpstr>‘The Letchworth 18’ Hertfordshire Mercury  1 April 1916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Hertfordshire: a history of social justice</dc:title>
  <dc:creator>Katrina Navickas</dc:creator>
  <cp:lastModifiedBy>Katrina Navickas</cp:lastModifiedBy>
  <cp:revision>21</cp:revision>
  <dcterms:created xsi:type="dcterms:W3CDTF">2018-09-16T12:59:30Z</dcterms:created>
  <dcterms:modified xsi:type="dcterms:W3CDTF">2018-09-19T18:03:48Z</dcterms:modified>
</cp:coreProperties>
</file>